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3AEE-471E-4015-BA59-06E3B4FCF435}" type="datetimeFigureOut">
              <a:rPr lang="sk-SK" smtClean="0"/>
              <a:t>13. 2. 2017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4EDC-3BF2-4465-B299-3C9DB14B1F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088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3AEE-471E-4015-BA59-06E3B4FCF435}" type="datetimeFigureOut">
              <a:rPr lang="sk-SK" smtClean="0"/>
              <a:t>13. 2. 2017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4EDC-3BF2-4465-B299-3C9DB14B1F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2846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3AEE-471E-4015-BA59-06E3B4FCF435}" type="datetimeFigureOut">
              <a:rPr lang="sk-SK" smtClean="0"/>
              <a:t>13. 2. 2017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4EDC-3BF2-4465-B299-3C9DB14B1F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6683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3AEE-471E-4015-BA59-06E3B4FCF435}" type="datetimeFigureOut">
              <a:rPr lang="sk-SK" smtClean="0"/>
              <a:t>13. 2. 2017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4EDC-3BF2-4465-B299-3C9DB14B1F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906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3AEE-471E-4015-BA59-06E3B4FCF435}" type="datetimeFigureOut">
              <a:rPr lang="sk-SK" smtClean="0"/>
              <a:t>13. 2. 2017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4EDC-3BF2-4465-B299-3C9DB14B1F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6371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3AEE-471E-4015-BA59-06E3B4FCF435}" type="datetimeFigureOut">
              <a:rPr lang="sk-SK" smtClean="0"/>
              <a:t>13. 2. 2017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4EDC-3BF2-4465-B299-3C9DB14B1F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76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3AEE-471E-4015-BA59-06E3B4FCF435}" type="datetimeFigureOut">
              <a:rPr lang="sk-SK" smtClean="0"/>
              <a:t>13. 2. 2017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4EDC-3BF2-4465-B299-3C9DB14B1F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958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3AEE-471E-4015-BA59-06E3B4FCF435}" type="datetimeFigureOut">
              <a:rPr lang="sk-SK" smtClean="0"/>
              <a:t>13. 2. 2017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4EDC-3BF2-4465-B299-3C9DB14B1F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925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3AEE-471E-4015-BA59-06E3B4FCF435}" type="datetimeFigureOut">
              <a:rPr lang="sk-SK" smtClean="0"/>
              <a:t>13. 2. 2017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4EDC-3BF2-4465-B299-3C9DB14B1F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919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3AEE-471E-4015-BA59-06E3B4FCF435}" type="datetimeFigureOut">
              <a:rPr lang="sk-SK" smtClean="0"/>
              <a:t>13. 2. 2017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4EDC-3BF2-4465-B299-3C9DB14B1F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0019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3AEE-471E-4015-BA59-06E3B4FCF435}" type="datetimeFigureOut">
              <a:rPr lang="sk-SK" smtClean="0"/>
              <a:t>13. 2. 2017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4EDC-3BF2-4465-B299-3C9DB14B1F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283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83AEE-471E-4015-BA59-06E3B4FCF435}" type="datetimeFigureOut">
              <a:rPr lang="sk-SK" smtClean="0"/>
              <a:t>13. 2. 2017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44EDC-3BF2-4465-B299-3C9DB14B1F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64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Psychologický román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Sociálny typ postavy, sociálny román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61710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sk-SK" dirty="0" smtClean="0"/>
              <a:t>Milo Urban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r>
              <a:rPr lang="sk-SK" dirty="0" smtClean="0"/>
              <a:t>Narodil sa  v rodine horára pod Babou horou, pre finančné problémy neukončil gymnázium</a:t>
            </a:r>
          </a:p>
          <a:p>
            <a:r>
              <a:rPr lang="sk-SK" dirty="0" smtClean="0"/>
              <a:t>Neskôr pokračoval na Štátnej vyššej lesníckej škole v Banskej Štiavnici, no pre finančné problémy štúdium opäť neukončil</a:t>
            </a:r>
          </a:p>
          <a:p>
            <a:r>
              <a:rPr lang="sk-SK" dirty="0" smtClean="0"/>
              <a:t>Okrem vlastnej literárnej tvorby pracoval v rôznych novinách ako redaktor ( Slovenský národ, Vatra, Slovák, jeho meno sa objavilo aj v časopise Gardista ako šéfredaktor)</a:t>
            </a:r>
          </a:p>
          <a:p>
            <a:r>
              <a:rPr lang="sk-SK" dirty="0" smtClean="0"/>
              <a:t>Po druhej svetovej vojne sa pokúsil emigrovať do Rakúska, no v 1947 bol postavený pred ľudový súd a odsúdený na verejné pokarhanie</a:t>
            </a:r>
          </a:p>
          <a:p>
            <a:r>
              <a:rPr lang="sk-SK" dirty="0" smtClean="0"/>
              <a:t>Tvorba: zbierka poviedok </a:t>
            </a:r>
            <a:r>
              <a:rPr lang="sk-SK" dirty="0" err="1" smtClean="0"/>
              <a:t>Jašek</a:t>
            </a:r>
            <a:r>
              <a:rPr lang="sk-SK" dirty="0" smtClean="0"/>
              <a:t> </a:t>
            </a:r>
            <a:r>
              <a:rPr lang="sk-SK" dirty="0" err="1" smtClean="0"/>
              <a:t>Kutliak</a:t>
            </a:r>
            <a:r>
              <a:rPr lang="sk-SK" dirty="0" smtClean="0"/>
              <a:t> spod </a:t>
            </a:r>
            <a:r>
              <a:rPr lang="sk-SK" dirty="0" err="1" smtClean="0"/>
              <a:t>Bučinky</a:t>
            </a:r>
            <a:r>
              <a:rPr lang="sk-SK" dirty="0" smtClean="0"/>
              <a:t> (ako 16-ročný), román Živý bič ako súčasť 5-dielneho cyklu (Hmly na úsvite, V osídlach, Zhasnuté svetlá, Kto seje vietor) – obdobie od vypuknutia 1.sv.vojny po SNP 1944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13791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k-SK" dirty="0" smtClean="0"/>
              <a:t>Živý bič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r>
              <a:rPr lang="sk-SK" dirty="0" smtClean="0"/>
              <a:t>Román s kolektívnym hrdinom- </a:t>
            </a:r>
            <a:r>
              <a:rPr lang="sk-SK" dirty="0" err="1" smtClean="0"/>
              <a:t>unanimistický</a:t>
            </a:r>
            <a:r>
              <a:rPr lang="sk-SK" dirty="0" smtClean="0"/>
              <a:t> (</a:t>
            </a:r>
            <a:r>
              <a:rPr lang="sk-SK" dirty="0" err="1" smtClean="0"/>
              <a:t>una</a:t>
            </a:r>
            <a:r>
              <a:rPr lang="sk-SK" dirty="0" smtClean="0"/>
              <a:t> </a:t>
            </a:r>
            <a:r>
              <a:rPr lang="sk-SK" dirty="0" err="1" smtClean="0"/>
              <a:t>anima</a:t>
            </a:r>
            <a:r>
              <a:rPr lang="sk-SK" dirty="0" smtClean="0"/>
              <a:t>- jedna duša)- ľud Ráztok ako jedna bytosť, dokonca niektoré repliky sú kolektívne</a:t>
            </a:r>
          </a:p>
          <a:p>
            <a:r>
              <a:rPr lang="sk-SK" dirty="0" smtClean="0"/>
              <a:t>V priamej reči chýba uvádzacia veta, ktorá by slová prisúdila konkrétnemu človeku: </a:t>
            </a:r>
            <a:r>
              <a:rPr lang="sk-SK" i="1" dirty="0" smtClean="0"/>
              <a:t>Návrh sa rozhorel a zmenil sa na všeobecný súhlas: „ Poďme k </a:t>
            </a:r>
            <a:r>
              <a:rPr lang="sk-SK" i="1" dirty="0" err="1" smtClean="0"/>
              <a:t>Áronovi</a:t>
            </a:r>
            <a:r>
              <a:rPr lang="sk-SK" i="1" dirty="0" smtClean="0"/>
              <a:t>!“</a:t>
            </a:r>
          </a:p>
          <a:p>
            <a:r>
              <a:rPr lang="sk-SK" dirty="0" smtClean="0"/>
              <a:t>Román sa skladá z dvoch častí, každá má 24 kapitol:</a:t>
            </a:r>
          </a:p>
          <a:p>
            <a:r>
              <a:rPr lang="sk-SK" b="1" dirty="0" smtClean="0"/>
              <a:t>Stratené ruky</a:t>
            </a:r>
            <a:r>
              <a:rPr lang="sk-SK" dirty="0" smtClean="0"/>
              <a:t>: prvé kontakty </a:t>
            </a:r>
            <a:r>
              <a:rPr lang="sk-SK" dirty="0" err="1" smtClean="0"/>
              <a:t>Ráztočanov</a:t>
            </a:r>
            <a:r>
              <a:rPr lang="sk-SK" dirty="0" smtClean="0"/>
              <a:t> s </a:t>
            </a:r>
            <a:r>
              <a:rPr lang="sk-SK" dirty="0" err="1" smtClean="0"/>
              <a:t>vojno</a:t>
            </a:r>
            <a:r>
              <a:rPr lang="sk-SK" dirty="0" smtClean="0"/>
              <a:t>, príchod zmrzačeného Ondreja Koreňa, odvod (Adam) Eva </a:t>
            </a:r>
            <a:r>
              <a:rPr lang="sk-SK" dirty="0" err="1" smtClean="0"/>
              <a:t>Hlavajová</a:t>
            </a:r>
            <a:r>
              <a:rPr lang="sk-SK" dirty="0" smtClean="0"/>
              <a:t> čaká dieťa (notár </a:t>
            </a:r>
            <a:r>
              <a:rPr lang="sk-SK" dirty="0" err="1" smtClean="0"/>
              <a:t>Okolický</a:t>
            </a:r>
            <a:r>
              <a:rPr lang="sk-SK" dirty="0" smtClean="0"/>
              <a:t>), poprava Štefana </a:t>
            </a:r>
            <a:r>
              <a:rPr lang="sk-SK" dirty="0" err="1" smtClean="0"/>
              <a:t>Ilčíka</a:t>
            </a:r>
            <a:r>
              <a:rPr lang="sk-SK" dirty="0" smtClean="0"/>
              <a:t>, Evina smrť</a:t>
            </a:r>
          </a:p>
          <a:p>
            <a:r>
              <a:rPr lang="sk-SK" b="1" dirty="0" smtClean="0"/>
              <a:t>Adam Hlavaj</a:t>
            </a:r>
            <a:r>
              <a:rPr lang="sk-SK" dirty="0" smtClean="0"/>
              <a:t>: dezercia Adama, návrat domov, </a:t>
            </a:r>
            <a:r>
              <a:rPr lang="sk-SK" dirty="0" err="1" smtClean="0"/>
              <a:t>Okolického</a:t>
            </a:r>
            <a:r>
              <a:rPr lang="sk-SK" dirty="0" smtClean="0"/>
              <a:t> strach, Kúrňava zradí  Adama , neskôr notára, chlapi sa vracajú z frontu, smrť </a:t>
            </a:r>
            <a:r>
              <a:rPr lang="sk-SK" dirty="0" err="1" smtClean="0"/>
              <a:t>Ilčíčky</a:t>
            </a:r>
            <a:r>
              <a:rPr lang="sk-SK" dirty="0" smtClean="0"/>
              <a:t>, </a:t>
            </a:r>
            <a:r>
              <a:rPr lang="sk-SK" dirty="0" err="1" smtClean="0"/>
              <a:t>Okolického</a:t>
            </a:r>
            <a:r>
              <a:rPr lang="sk-SK" dirty="0" smtClean="0"/>
              <a:t> objavia vo voze slamy, utopí sa na tom istom mieste, kde Eva, </a:t>
            </a:r>
            <a:r>
              <a:rPr lang="sk-SK" dirty="0" err="1" smtClean="0"/>
              <a:t>rabovačka</a:t>
            </a:r>
            <a:r>
              <a:rPr lang="sk-SK" dirty="0" smtClean="0"/>
              <a:t> </a:t>
            </a:r>
            <a:r>
              <a:rPr lang="sk-SK" dirty="0" err="1" smtClean="0"/>
              <a:t>Áronovej</a:t>
            </a:r>
            <a:r>
              <a:rPr lang="sk-SK" dirty="0" smtClean="0"/>
              <a:t> krčmy a domu, požiar a sloboda Adama aj celej dediny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91276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k-SK" dirty="0" smtClean="0"/>
              <a:t>Živý bič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62500" lnSpcReduction="20000"/>
          </a:bodyPr>
          <a:lstStyle/>
          <a:p>
            <a:r>
              <a:rPr lang="sk-SK" dirty="0" smtClean="0"/>
              <a:t>Dopad vojny na civilné obyvateľstvo: zranení, zabití, bieda a hlad, dezercia, choroby, rekvirácie, bohatnutie obchodníkov, moc štátnej správy, skazené mravy, alkoholizmus, vraždy, samovraždy</a:t>
            </a:r>
          </a:p>
          <a:p>
            <a:r>
              <a:rPr lang="sk-SK" dirty="0" smtClean="0"/>
              <a:t>Absencia hlavnej postavy je zjavná aj na chýbajúcej priamej charakteristike, chýba aj podrobný opis postáv (nie je dopodrobna opísaný ani Adam Hlavaj, o Eve len: žena s očami srny a telom pokorným ako páperie</a:t>
            </a:r>
          </a:p>
          <a:p>
            <a:r>
              <a:rPr lang="sk-SK" dirty="0" smtClean="0"/>
              <a:t>Postavy sú odlíšené sociálne, na jednej strane dedina, na druhej páni- notár, farár, žandári a vojaci</a:t>
            </a:r>
          </a:p>
          <a:p>
            <a:r>
              <a:rPr lang="sk-SK" dirty="0" smtClean="0"/>
              <a:t>Kúrňava napriek donášačstvu  nakoniec predsa patrí k dedine</a:t>
            </a:r>
          </a:p>
          <a:p>
            <a:r>
              <a:rPr lang="sk-SK" dirty="0" smtClean="0"/>
              <a:t>Kapitoly sú relatívne samostatné, každá má svoju pointu, o niektorých udalostiach sa dozvedáme retrospektívou</a:t>
            </a:r>
          </a:p>
          <a:p>
            <a:r>
              <a:rPr lang="sk-SK" dirty="0" smtClean="0"/>
              <a:t>Dej je často prerušovaný lyrickými pasážami- opis prírody alebo zachytenie prudkého duševného stavu  postavy</a:t>
            </a:r>
          </a:p>
          <a:p>
            <a:r>
              <a:rPr lang="sk-SK" dirty="0" smtClean="0"/>
              <a:t>Hromadia sa metafory a personifikácie</a:t>
            </a:r>
          </a:p>
          <a:p>
            <a:r>
              <a:rPr lang="sk-SK" dirty="0" err="1" smtClean="0"/>
              <a:t>Expresionizmus-ľudia</a:t>
            </a:r>
            <a:r>
              <a:rPr lang="sk-SK" dirty="0" smtClean="0"/>
              <a:t> sa ocitajú v ťažkých podmienkach, reagujú pudovo, vzbura je živelná, vopred neorganizovaná, veľké miesto v správaní človeka - temperament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28520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Psychologický román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Typ románu, ktorý vzniká v rámci realistickej prózy</a:t>
            </a:r>
          </a:p>
          <a:p>
            <a:r>
              <a:rPr lang="sk-SK" dirty="0" smtClean="0"/>
              <a:t>Dej oslabený v dôsledku individualizácie vnútorného sveta postáv, ich vnútornej premeny (alebo naopak stability)</a:t>
            </a:r>
          </a:p>
          <a:p>
            <a:r>
              <a:rPr lang="sk-SK" dirty="0" smtClean="0"/>
              <a:t>Dianie oslabené v prospech </a:t>
            </a:r>
            <a:r>
              <a:rPr lang="sk-SK" dirty="0" err="1" smtClean="0"/>
              <a:t>úvahovosti</a:t>
            </a:r>
            <a:endParaRPr lang="sk-SK" dirty="0" smtClean="0"/>
          </a:p>
          <a:p>
            <a:r>
              <a:rPr lang="sk-SK" dirty="0" smtClean="0"/>
              <a:t>Ďalší rozvoj v 20. storočí za podpory </a:t>
            </a:r>
            <a:r>
              <a:rPr lang="sk-SK" dirty="0" err="1" smtClean="0"/>
              <a:t>Jungovej</a:t>
            </a:r>
            <a:r>
              <a:rPr lang="sk-SK" dirty="0" smtClean="0"/>
              <a:t> a </a:t>
            </a:r>
            <a:r>
              <a:rPr lang="sk-SK" dirty="0" err="1" smtClean="0"/>
              <a:t>Freudovej</a:t>
            </a:r>
            <a:r>
              <a:rPr lang="sk-SK" dirty="0" smtClean="0"/>
              <a:t> psychoanalýzy</a:t>
            </a:r>
          </a:p>
          <a:p>
            <a:r>
              <a:rPr lang="sk-SK" dirty="0" smtClean="0"/>
              <a:t>Jeden zo základných prostriedkov – vnútorný monológ ako prúd vedomia</a:t>
            </a:r>
          </a:p>
          <a:p>
            <a:r>
              <a:rPr lang="sk-SK" dirty="0" smtClean="0"/>
              <a:t>Myšlienky často neusporiadané, až protikladné, na seba naviazané princípom asociácie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61987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Predstavitelia psychologického románu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Realistické počiatky:</a:t>
            </a:r>
          </a:p>
          <a:p>
            <a:r>
              <a:rPr lang="sk-SK" dirty="0" smtClean="0"/>
              <a:t>G. </a:t>
            </a:r>
            <a:r>
              <a:rPr lang="sk-SK" dirty="0" err="1" smtClean="0"/>
              <a:t>Flaubert</a:t>
            </a:r>
            <a:r>
              <a:rPr lang="sk-SK" dirty="0" smtClean="0"/>
              <a:t>- Pani </a:t>
            </a:r>
            <a:r>
              <a:rPr lang="sk-SK" dirty="0" err="1" smtClean="0"/>
              <a:t>Bouvaryová</a:t>
            </a:r>
            <a:endParaRPr lang="sk-SK" dirty="0" smtClean="0"/>
          </a:p>
          <a:p>
            <a:r>
              <a:rPr lang="sk-SK" dirty="0" smtClean="0"/>
              <a:t>L. N. </a:t>
            </a:r>
            <a:r>
              <a:rPr lang="sk-SK" dirty="0" err="1" smtClean="0"/>
              <a:t>Tolstoj</a:t>
            </a:r>
            <a:r>
              <a:rPr lang="sk-SK" dirty="0" smtClean="0"/>
              <a:t> – Anna </a:t>
            </a:r>
            <a:r>
              <a:rPr lang="sk-SK" dirty="0" err="1" smtClean="0"/>
              <a:t>Karenina</a:t>
            </a:r>
            <a:endParaRPr lang="sk-SK" dirty="0" smtClean="0"/>
          </a:p>
          <a:p>
            <a:r>
              <a:rPr lang="sk-SK" dirty="0" smtClean="0"/>
              <a:t>F. M. </a:t>
            </a:r>
            <a:r>
              <a:rPr lang="sk-SK" dirty="0" err="1" smtClean="0"/>
              <a:t>Dostojevskij</a:t>
            </a:r>
            <a:r>
              <a:rPr lang="sk-SK" dirty="0" smtClean="0"/>
              <a:t>- Zločin a trest</a:t>
            </a:r>
          </a:p>
          <a:p>
            <a:r>
              <a:rPr lang="sk-SK" dirty="0" smtClean="0"/>
              <a:t>Literatúra prúdu vedomia:</a:t>
            </a:r>
          </a:p>
          <a:p>
            <a:r>
              <a:rPr lang="sk-SK" dirty="0" err="1" smtClean="0"/>
              <a:t>Virginia</a:t>
            </a:r>
            <a:r>
              <a:rPr lang="sk-SK" dirty="0" smtClean="0"/>
              <a:t> </a:t>
            </a:r>
            <a:r>
              <a:rPr lang="sk-SK" dirty="0" err="1" smtClean="0"/>
              <a:t>Woolfová</a:t>
            </a:r>
            <a:endParaRPr lang="sk-SK" dirty="0" smtClean="0"/>
          </a:p>
          <a:p>
            <a:r>
              <a:rPr lang="sk-SK" dirty="0" smtClean="0"/>
              <a:t>Marcel </a:t>
            </a:r>
            <a:r>
              <a:rPr lang="sk-SK" dirty="0" err="1" smtClean="0"/>
              <a:t>Proust</a:t>
            </a:r>
            <a:endParaRPr lang="sk-SK" dirty="0" smtClean="0"/>
          </a:p>
          <a:p>
            <a:r>
              <a:rPr lang="sk-SK" dirty="0" err="1" smtClean="0"/>
              <a:t>Franz</a:t>
            </a:r>
            <a:r>
              <a:rPr lang="sk-SK" dirty="0" smtClean="0"/>
              <a:t> </a:t>
            </a:r>
            <a:r>
              <a:rPr lang="sk-SK" dirty="0" err="1" smtClean="0"/>
              <a:t>Kafka</a:t>
            </a:r>
            <a:endParaRPr lang="sk-SK" dirty="0" smtClean="0"/>
          </a:p>
          <a:p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2179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F.M. </a:t>
            </a:r>
            <a:r>
              <a:rPr lang="sk-SK" dirty="0" err="1" smtClean="0"/>
              <a:t>Dostojevskij</a:t>
            </a:r>
            <a:r>
              <a:rPr lang="sk-SK" dirty="0" smtClean="0"/>
              <a:t>: Zločin a trest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62500" lnSpcReduction="20000"/>
          </a:bodyPr>
          <a:lstStyle/>
          <a:p>
            <a:r>
              <a:rPr lang="sk-SK" b="1" dirty="0" smtClean="0">
                <a:effectLst/>
              </a:rPr>
              <a:t>Zločin a trest </a:t>
            </a:r>
            <a:r>
              <a:rPr lang="sk-SK" dirty="0" smtClean="0">
                <a:effectLst/>
              </a:rPr>
              <a:t>je základné dielo ruskej realistickej literatúry druhej polovice 19. storočia , ktoré ovplyvnilo vývoj literárneho realizmu a silne ovplyvnilo svetový psychologický román. </a:t>
            </a:r>
          </a:p>
          <a:p>
            <a:r>
              <a:rPr lang="sk-SK" dirty="0" smtClean="0">
                <a:effectLst/>
              </a:rPr>
              <a:t>Román sa skladá zo šiestich častí a epilógu.</a:t>
            </a:r>
          </a:p>
          <a:p>
            <a:r>
              <a:rPr lang="sk-SK" dirty="0" smtClean="0">
                <a:effectLst/>
              </a:rPr>
              <a:t>Chudobný petrohradský študent </a:t>
            </a:r>
            <a:r>
              <a:rPr lang="sk-SK" dirty="0" err="1" smtClean="0">
                <a:effectLst/>
              </a:rPr>
              <a:t>Rodion</a:t>
            </a:r>
            <a:r>
              <a:rPr lang="sk-SK" dirty="0" smtClean="0">
                <a:effectLst/>
              </a:rPr>
              <a:t> </a:t>
            </a:r>
            <a:r>
              <a:rPr lang="sk-SK" dirty="0" err="1" smtClean="0">
                <a:effectLst/>
              </a:rPr>
              <a:t>Raskoľnikov</a:t>
            </a:r>
            <a:r>
              <a:rPr lang="sk-SK" dirty="0" smtClean="0">
                <a:effectLst/>
              </a:rPr>
              <a:t> je zástancom idey, že spoločnosť sa delí na šedú masu,  ktorá sa musí prispôsobiť a podlieha morálnym a zákonným normám, a na menšiu skupinu, ktorú tvoria výrazné osobnosti. Sú také výnimočné, že nepodliehajú bežnej morálke a etike a </a:t>
            </a:r>
          </a:p>
          <a:p>
            <a:pPr marL="0" indent="0">
              <a:buNone/>
            </a:pPr>
            <a:r>
              <a:rPr lang="sk-SK" dirty="0" smtClean="0">
                <a:effectLst/>
              </a:rPr>
              <a:t>      môžu prekročiť ich hranice. </a:t>
            </a:r>
            <a:r>
              <a:rPr lang="sk-SK" dirty="0" err="1" smtClean="0">
                <a:effectLst/>
              </a:rPr>
              <a:t>Rodion</a:t>
            </a:r>
            <a:r>
              <a:rPr lang="sk-SK" dirty="0" smtClean="0">
                <a:effectLst/>
              </a:rPr>
              <a:t> zavraždí starú úžerníčku a jej      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</a:t>
            </a:r>
            <a:r>
              <a:rPr lang="sk-SK" dirty="0" smtClean="0">
                <a:effectLst/>
              </a:rPr>
              <a:t>sestru. Tento čin nebol v podstate zištný a pre </a:t>
            </a:r>
            <a:r>
              <a:rPr lang="sk-SK" dirty="0" err="1" smtClean="0">
                <a:effectLst/>
              </a:rPr>
              <a:t>Raskoľnikova</a:t>
            </a:r>
            <a:r>
              <a:rPr lang="sk-SK" dirty="0" smtClean="0">
                <a:effectLst/>
              </a:rPr>
              <a:t> bol   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</a:t>
            </a:r>
            <a:r>
              <a:rPr lang="sk-SK" dirty="0" smtClean="0">
                <a:effectLst/>
              </a:rPr>
              <a:t>akýmsi praktickým manifestom, ktorým demonštroval svoju ideu.     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</a:t>
            </a:r>
            <a:r>
              <a:rPr lang="sk-SK" dirty="0" smtClean="0">
                <a:effectLst/>
              </a:rPr>
              <a:t>Smrť úžerníčky bola pre neho symbolom a dôkazom, že patrí medzi   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</a:t>
            </a:r>
            <a:r>
              <a:rPr lang="sk-SK" dirty="0" smtClean="0">
                <a:effectLst/>
              </a:rPr>
              <a:t>výnimočných. Ako hovorí </a:t>
            </a:r>
            <a:r>
              <a:rPr lang="sk-SK" dirty="0" err="1" smtClean="0">
                <a:effectLst/>
              </a:rPr>
              <a:t>Raskoľnikov</a:t>
            </a:r>
            <a:r>
              <a:rPr lang="sk-SK" dirty="0" smtClean="0">
                <a:effectLst/>
              </a:rPr>
              <a:t>, nezabil človeka, ale </a:t>
            </a:r>
            <a:r>
              <a:rPr lang="sk-SK" dirty="0" err="1" smtClean="0">
                <a:effectLst/>
              </a:rPr>
              <a:t>princíp.Aj</a:t>
            </a:r>
            <a:r>
              <a:rPr lang="sk-SK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</a:t>
            </a:r>
            <a:r>
              <a:rPr lang="sk-SK" dirty="0" smtClean="0">
                <a:effectLst/>
              </a:rPr>
              <a:t>keď si svoj čin rozumovo zdôvodnil, uvedomuje si jeho absurdnosť a </a:t>
            </a:r>
            <a:br>
              <a:rPr lang="sk-SK" dirty="0" smtClean="0">
                <a:effectLst/>
              </a:rPr>
            </a:br>
            <a:r>
              <a:rPr lang="sk-SK" dirty="0" smtClean="0">
                <a:effectLst/>
              </a:rPr>
              <a:t>      upadá do ťažkých duševných stavov.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31289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F.M. </a:t>
            </a:r>
            <a:r>
              <a:rPr lang="sk-SK" dirty="0" err="1" smtClean="0"/>
              <a:t>Dostojevskij</a:t>
            </a:r>
            <a:r>
              <a:rPr lang="sk-SK" dirty="0" smtClean="0"/>
              <a:t>: Zločin a trest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sk-SK" sz="7200" dirty="0" smtClean="0">
                <a:effectLst/>
              </a:rPr>
              <a:t>Notorický pijan </a:t>
            </a:r>
            <a:r>
              <a:rPr lang="sk-SK" sz="7200" dirty="0" err="1" smtClean="0">
                <a:effectLst/>
              </a:rPr>
              <a:t>Marmeladov</a:t>
            </a:r>
            <a:r>
              <a:rPr lang="sk-SK" sz="7200" dirty="0" smtClean="0">
                <a:effectLst/>
              </a:rPr>
              <a:t> ho zoznámi so svojou dcérou </a:t>
            </a:r>
            <a:r>
              <a:rPr lang="sk-SK" sz="7200" smtClean="0">
                <a:effectLst/>
              </a:rPr>
              <a:t>Soňou,ktorá</a:t>
            </a:r>
            <a:r>
              <a:rPr lang="sk-SK" sz="7200" dirty="0" smtClean="0">
                <a:effectLst/>
              </a:rPr>
              <a:t> sa predáva na ulici, aby rodina jej nevlastnej matky prežila. </a:t>
            </a:r>
            <a:r>
              <a:rPr lang="sk-SK" sz="7200" dirty="0" err="1" smtClean="0">
                <a:effectLst/>
              </a:rPr>
              <a:t>Raskoľnikov</a:t>
            </a:r>
            <a:r>
              <a:rPr lang="sk-SK" sz="7200" dirty="0" smtClean="0">
                <a:effectLst/>
              </a:rPr>
              <a:t> čoraz ťažšie zvláda výčitky svedomia a zverí sa Soni, tá mu radí, aby sa k činu priznal a niesol zaň zodpovednosť.</a:t>
            </a:r>
            <a:br>
              <a:rPr lang="sk-SK" sz="7200" dirty="0" smtClean="0">
                <a:effectLst/>
              </a:rPr>
            </a:br>
            <a:r>
              <a:rPr lang="sk-SK" sz="7200" dirty="0" smtClean="0">
                <a:effectLst/>
              </a:rPr>
              <a:t>Policajný inšpektor, ktorý vraždu vyšetruje, je presvedčený, že </a:t>
            </a:r>
            <a:r>
              <a:rPr lang="sk-SK" sz="7200" dirty="0" err="1" smtClean="0">
                <a:effectLst/>
              </a:rPr>
              <a:t>Raskoľnikov</a:t>
            </a:r>
            <a:r>
              <a:rPr lang="sk-SK" sz="7200" dirty="0" smtClean="0">
                <a:effectLst/>
              </a:rPr>
              <a:t> vraždu spáchal, nevie to však dokázať a musí zatknúť človeka, ktorý sa k vražde priznal. </a:t>
            </a:r>
            <a:r>
              <a:rPr lang="sk-SK" sz="7200" dirty="0" err="1" smtClean="0">
                <a:effectLst/>
              </a:rPr>
              <a:t>Raskoľnikov</a:t>
            </a:r>
            <a:r>
              <a:rPr lang="sk-SK" sz="7200" dirty="0" smtClean="0">
                <a:effectLst/>
              </a:rPr>
              <a:t> bojuje ďalej so svojím svedomím a nakoniec sa inšpektorovi prizná, ale vlastný čin neoľutuje, je stále pyšný a nepokorný. Je odsúdený na nútené práce do vyhnanstva na Sibír. Soňa odchádza za ním. </a:t>
            </a:r>
          </a:p>
          <a:p>
            <a:r>
              <a:rPr lang="sk-SK" sz="7200" dirty="0" smtClean="0">
                <a:effectLst/>
              </a:rPr>
              <a:t>Prerod </a:t>
            </a:r>
            <a:r>
              <a:rPr lang="sk-SK" sz="7200" dirty="0" err="1" smtClean="0">
                <a:effectLst/>
              </a:rPr>
              <a:t>Raskoľnikova</a:t>
            </a:r>
            <a:r>
              <a:rPr lang="sk-SK" sz="7200" dirty="0" smtClean="0">
                <a:effectLst/>
              </a:rPr>
              <a:t> však nenastáva priznaním a prijatím trestu, </a:t>
            </a:r>
            <a:r>
              <a:rPr lang="sk-SK" sz="7200" dirty="0" err="1" smtClean="0">
                <a:effectLst/>
              </a:rPr>
              <a:t>Raskoľnikov</a:t>
            </a:r>
            <a:r>
              <a:rPr lang="sk-SK" sz="7200" dirty="0" smtClean="0">
                <a:effectLst/>
              </a:rPr>
              <a:t> aj naďalej pohŕda slabosťou a ľudskou spoločnosťou. Až </a:t>
            </a:r>
            <a:r>
              <a:rPr lang="sk-SK" sz="7200" dirty="0" err="1" smtClean="0">
                <a:effectLst/>
              </a:rPr>
              <a:t>Sonina</a:t>
            </a:r>
            <a:r>
              <a:rPr lang="sk-SK" sz="7200" dirty="0" smtClean="0">
                <a:effectLst/>
              </a:rPr>
              <a:t> verná, súcitná</a:t>
            </a:r>
            <a:br>
              <a:rPr lang="sk-SK" sz="7200" dirty="0" smtClean="0">
                <a:effectLst/>
              </a:rPr>
            </a:br>
            <a:r>
              <a:rPr lang="sk-SK" sz="7200" dirty="0" smtClean="0">
                <a:effectLst/>
              </a:rPr>
              <a:t> a obetavá láska spôsobí jeho zmenu, prerod, pochopenie a pokánie. Román Zločin a trest napriek zápletke s témou vraždy a zločinu nestavia na deji, ktorý je jednoduchý. Gradácia a napätie vznikajú morálnou a psychickou drámou , ktorú čitateľovi sprostredkúvajú vnútorné monológy </a:t>
            </a:r>
            <a:r>
              <a:rPr lang="sk-SK" sz="7200" dirty="0" err="1" smtClean="0">
                <a:effectLst/>
              </a:rPr>
              <a:t>Rodiona</a:t>
            </a:r>
            <a:r>
              <a:rPr lang="sk-SK" sz="7200" dirty="0" smtClean="0">
                <a:effectLst/>
              </a:rPr>
              <a:t>  </a:t>
            </a:r>
            <a:r>
              <a:rPr lang="sk-SK" sz="7200" dirty="0" err="1" smtClean="0">
                <a:effectLst/>
              </a:rPr>
              <a:t>Raskoľnikova</a:t>
            </a:r>
            <a:r>
              <a:rPr lang="sk-SK" sz="7200" dirty="0" smtClean="0">
                <a:effectLst/>
              </a:rPr>
              <a:t>, odrážajúce jeho duševný zmätok a vnútorné utrpenie. Román bol niekedy pokladaný aj za kritiku prevažne západného individualizmu. </a:t>
            </a:r>
            <a:r>
              <a:rPr lang="sk-SK" sz="7200" dirty="0" err="1" smtClean="0">
                <a:effectLst/>
              </a:rPr>
              <a:t>Raskoľnikov</a:t>
            </a:r>
            <a:r>
              <a:rPr lang="sk-SK" sz="7200" dirty="0" smtClean="0">
                <a:effectLst/>
              </a:rPr>
              <a:t> má ešte výrazné romantické črty odbojného hrdinu, ale pohybuje sa aj vo všednej realite okolia a vo svojej realite vnútorného stavu, s ktorým sa musí vyrovnať.</a:t>
            </a:r>
          </a:p>
          <a:p>
            <a:endParaRPr lang="sk-SK" sz="7200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593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Sociálny typ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Dôkladne vyprofilovaný typ literárnej postavy, sústreďuje v sebe typické vonkajšie aj vnútorné vlastnosti predstaviteľov určitej spoločenskej skupiny/ vrstvy</a:t>
            </a:r>
          </a:p>
          <a:p>
            <a:r>
              <a:rPr lang="sk-SK" dirty="0" smtClean="0"/>
              <a:t>Niektoré stelesňovali výrazné znaky určitej časti národa</a:t>
            </a:r>
          </a:p>
          <a:p>
            <a:r>
              <a:rPr lang="sk-SK" dirty="0" smtClean="0"/>
              <a:t>Stali sa živým symbolom </a:t>
            </a:r>
          </a:p>
          <a:p>
            <a:r>
              <a:rPr lang="sk-SK" dirty="0" smtClean="0"/>
              <a:t>Pri tvorbe sociálneho typu postavy skombinovaného s určitým charakterovým typom na základe vnútornej logiky a slobodne- vyhnúť sa stereotypom (bez vopred určených kritérií, prirodzene a slobodne): </a:t>
            </a:r>
            <a:r>
              <a:rPr lang="sk-SK" dirty="0" err="1" smtClean="0"/>
              <a:t>rpzumných</a:t>
            </a:r>
            <a:r>
              <a:rPr lang="sk-SK" dirty="0" smtClean="0"/>
              <a:t> zemanov, </a:t>
            </a:r>
            <a:r>
              <a:rPr lang="sk-SK" dirty="0" err="1" smtClean="0"/>
              <a:t>zemana-ľachtikára</a:t>
            </a:r>
            <a:endParaRPr lang="sk-SK" dirty="0"/>
          </a:p>
          <a:p>
            <a:r>
              <a:rPr lang="sk-SK" dirty="0" smtClean="0"/>
              <a:t>Stereotyp: socialistický </a:t>
            </a:r>
            <a:r>
              <a:rPr lang="sk-SK" dirty="0" err="1" smtClean="0"/>
              <a:t>realizmus</a:t>
            </a:r>
            <a:r>
              <a:rPr lang="sk-SK" dirty="0" err="1" smtClean="0">
                <a:sym typeface="Wingdings" pitchFamily="2" charset="2"/>
              </a:rPr>
              <a:t>uvedomelý</a:t>
            </a:r>
            <a:r>
              <a:rPr lang="sk-SK" dirty="0" smtClean="0">
                <a:sym typeface="Wingdings" pitchFamily="2" charset="2"/>
              </a:rPr>
              <a:t> robotník, politický vodca (idealizácia)</a:t>
            </a:r>
          </a:p>
          <a:p>
            <a:r>
              <a:rPr lang="sk-SK" dirty="0" smtClean="0">
                <a:sym typeface="Wingdings" pitchFamily="2" charset="2"/>
              </a:rPr>
              <a:t>Skúška umeleckej tvorivosti autora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95970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J. </a:t>
            </a:r>
            <a:r>
              <a:rPr lang="sk-SK" dirty="0" err="1" smtClean="0"/>
              <a:t>Cíger-Hronský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Predstaviteľ medzivojnovej literatúry, pochádzal zo Zvolena, tvoril aj literatúru pre deti</a:t>
            </a:r>
          </a:p>
          <a:p>
            <a:r>
              <a:rPr lang="sk-SK" dirty="0" smtClean="0"/>
              <a:t>Tajomník a neskôr správca Matice slovenskej (počas </a:t>
            </a:r>
            <a:r>
              <a:rPr lang="sk-SK" dirty="0" err="1" smtClean="0"/>
              <a:t>II.sv</a:t>
            </a:r>
            <a:r>
              <a:rPr lang="sk-SK" dirty="0" smtClean="0"/>
              <a:t> vojny), po vojne emigroval (Argentína)</a:t>
            </a:r>
          </a:p>
          <a:p>
            <a:r>
              <a:rPr lang="sk-SK" dirty="0" smtClean="0"/>
              <a:t>Zbierky poviedok, napr. z detstva a mladosti </a:t>
            </a:r>
            <a:r>
              <a:rPr lang="sk-SK" dirty="0" err="1" smtClean="0"/>
              <a:t>Tomčíkovci</a:t>
            </a:r>
            <a:endParaRPr lang="sk-SK" dirty="0" smtClean="0"/>
          </a:p>
          <a:p>
            <a:r>
              <a:rPr lang="sk-SK" dirty="0" smtClean="0"/>
              <a:t>Román: Pisár </a:t>
            </a:r>
            <a:r>
              <a:rPr lang="sk-SK" dirty="0" err="1" smtClean="0"/>
              <a:t>Gráč</a:t>
            </a:r>
            <a:r>
              <a:rPr lang="sk-SK" dirty="0" smtClean="0"/>
              <a:t>, Na trasovisku, Jozef Mak</a:t>
            </a:r>
          </a:p>
          <a:p>
            <a:r>
              <a:rPr lang="sk-SK" dirty="0" smtClean="0"/>
              <a:t>Ovplyvnený expresionizmom</a:t>
            </a:r>
          </a:p>
          <a:p>
            <a:r>
              <a:rPr lang="sk-SK" dirty="0" err="1" smtClean="0"/>
              <a:t>Lyrizácia</a:t>
            </a:r>
            <a:r>
              <a:rPr lang="sk-SK" dirty="0" smtClean="0"/>
              <a:t> textu (opisy prírody)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59777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Jozef Mak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k-SK" dirty="0" smtClean="0"/>
              <a:t>Román o ľudskom utrpení, fatalistický román</a:t>
            </a:r>
          </a:p>
          <a:p>
            <a:r>
              <a:rPr lang="sk-SK" dirty="0" smtClean="0"/>
              <a:t>Hlavná postava je symbolom utrpenia, obyčajného človeka, činorodého , „človeka – milión“</a:t>
            </a:r>
          </a:p>
          <a:p>
            <a:r>
              <a:rPr lang="sk-SK" dirty="0" smtClean="0"/>
              <a:t>V chudobnom dedinskom prostredí 1900-1930</a:t>
            </a:r>
          </a:p>
          <a:p>
            <a:r>
              <a:rPr lang="sk-SK" dirty="0" smtClean="0"/>
              <a:t>Osudovosť Jozefa </a:t>
            </a:r>
            <a:r>
              <a:rPr lang="sk-SK" dirty="0" err="1" smtClean="0"/>
              <a:t>Maka</a:t>
            </a:r>
            <a:r>
              <a:rPr lang="sk-SK" dirty="0" smtClean="0"/>
              <a:t> predurčená spisovateľom už na začiatku, JM sa narodí ako nemanželský syn vdove Eve Makovej, ktorá už jedného syna má, narodí sa a ani pes neštekne, čaká ho len strach matere</a:t>
            </a:r>
          </a:p>
          <a:p>
            <a:r>
              <a:rPr lang="sk-SK" dirty="0" smtClean="0"/>
              <a:t>Konflikt: Jozef a jeho nevlastný brat Ján (nasťahuje sa s Jozefovou milou </a:t>
            </a:r>
            <a:r>
              <a:rPr lang="sk-SK" dirty="0" err="1" smtClean="0"/>
              <a:t>Marušou</a:t>
            </a:r>
            <a:r>
              <a:rPr lang="sk-SK" dirty="0" smtClean="0"/>
              <a:t> do domu , ktorý postavil Jozef, kým je on na vojne, keď sa vracia, nájde ich ako rodinu s dieťaťom, </a:t>
            </a:r>
            <a:r>
              <a:rPr lang="sk-SK" dirty="0" err="1" smtClean="0"/>
              <a:t>Maruša</a:t>
            </a:r>
            <a:r>
              <a:rPr lang="sk-SK" dirty="0" smtClean="0"/>
              <a:t> </a:t>
            </a:r>
            <a:r>
              <a:rPr lang="sk-SK" dirty="0" err="1" smtClean="0"/>
              <a:t>ospatnela</a:t>
            </a:r>
            <a:r>
              <a:rPr lang="sk-SK" dirty="0" smtClean="0"/>
              <a:t>, pije a o ich dieťa sa stará kalika Jula), na počiatku krásavica </a:t>
            </a:r>
            <a:r>
              <a:rPr lang="sk-SK" dirty="0" err="1" smtClean="0"/>
              <a:t>Maruša</a:t>
            </a:r>
            <a:r>
              <a:rPr lang="sk-SK" dirty="0" smtClean="0"/>
              <a:t> a kalika Jula, obe ženy umierajú</a:t>
            </a:r>
          </a:p>
          <a:p>
            <a:r>
              <a:rPr lang="sk-SK" dirty="0" smtClean="0"/>
              <a:t>Autor sa prihovára postavám, aj čitateľovi a na konci prikazuje </a:t>
            </a:r>
            <a:r>
              <a:rPr lang="sk-SK" dirty="0" err="1" smtClean="0"/>
              <a:t>Makovi</a:t>
            </a:r>
            <a:r>
              <a:rPr lang="sk-SK" dirty="0" smtClean="0"/>
              <a:t>, aby trpel</a:t>
            </a:r>
          </a:p>
          <a:p>
            <a:r>
              <a:rPr lang="sk-SK" dirty="0" smtClean="0"/>
              <a:t>JM nie je vždy pasívna postava, vždy koná v súlade so svojou povahou, často aj proti očakávaniam a zvykom</a:t>
            </a:r>
          </a:p>
          <a:p>
            <a:r>
              <a:rPr lang="sk-SK" dirty="0" smtClean="0"/>
              <a:t>Postavy komunikujú v náznakoch, s odmlkami, reagujú akoby oneskorene (retardácia deja), nepovedia jasne , čo cítia, často za ne hovorí rozprávač</a:t>
            </a:r>
          </a:p>
          <a:p>
            <a:r>
              <a:rPr lang="sk-SK" dirty="0" smtClean="0"/>
              <a:t>Silný sociálny akcent, postava Jozefa </a:t>
            </a:r>
            <a:r>
              <a:rPr lang="sk-SK" dirty="0" err="1" smtClean="0"/>
              <a:t>Maka</a:t>
            </a:r>
            <a:r>
              <a:rPr lang="sk-SK" dirty="0" smtClean="0"/>
              <a:t> je individualita, symbol  jednoduchého slovenského človeka, vďaka ktorému národ prežil</a:t>
            </a:r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411867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k-SK" dirty="0" smtClean="0"/>
              <a:t>Jozef Mak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r>
              <a:rPr lang="sk-SK" dirty="0" smtClean="0"/>
              <a:t>Autor dáva často pocítiť postavám expresionistický pocit zhnusenia ( ... </a:t>
            </a:r>
            <a:r>
              <a:rPr lang="sk-SK" i="1" dirty="0" smtClean="0"/>
              <a:t>A keď sa jej Mak prizrel, zdalo sa mu, že má krvavé oči. Krvavé oči, že sa jej bezkrvné pery, že sa jej trasú a že jej uschol dych. Na Jozefa sa začala valiť hrôza</a:t>
            </a:r>
            <a:r>
              <a:rPr lang="sk-SK" dirty="0" smtClean="0"/>
              <a:t>.</a:t>
            </a:r>
          </a:p>
          <a:p>
            <a:r>
              <a:rPr lang="sk-SK" dirty="0" smtClean="0"/>
              <a:t>Postavy konajú pudovo, nekontrolovane</a:t>
            </a:r>
          </a:p>
          <a:p>
            <a:r>
              <a:rPr lang="sk-SK" dirty="0" smtClean="0"/>
              <a:t>Ako jeden z prvých slovenských autorov začína lyrizovať prózu, personifikuje prírodu (panna- nevesta v bielom závoji)</a:t>
            </a:r>
          </a:p>
          <a:p>
            <a:r>
              <a:rPr lang="sk-SK" dirty="0" smtClean="0"/>
              <a:t>Jazyk diela je kultivovaný ľudový jazyk, veľmi expresívny, zachytí nežnosť aj akciu, zlosť a </a:t>
            </a:r>
            <a:r>
              <a:rPr lang="sk-SK" dirty="0" err="1" smtClean="0"/>
              <a:t>opilosť</a:t>
            </a:r>
            <a:endParaRPr lang="sk-SK" dirty="0" smtClean="0"/>
          </a:p>
          <a:p>
            <a:r>
              <a:rPr lang="sk-SK" dirty="0" smtClean="0"/>
              <a:t>Reč postáv je plná zámlk, nedopovedaných viet, čo spôsobuje neschopnosť komunikovať, ozýva sa vnútorná reč postáv alebo rozprávač</a:t>
            </a:r>
          </a:p>
          <a:p>
            <a:r>
              <a:rPr lang="sk-SK" dirty="0" smtClean="0"/>
              <a:t>Podobne ako Timrava využíva charakteristiku postavy pomocou mena alebo slova so spojovníkom : človek –milión, </a:t>
            </a:r>
            <a:r>
              <a:rPr lang="sk-SK" dirty="0" err="1" smtClean="0"/>
              <a:t>obor-brat</a:t>
            </a:r>
            <a:r>
              <a:rPr lang="sk-SK" dirty="0" smtClean="0"/>
              <a:t>, </a:t>
            </a:r>
            <a:r>
              <a:rPr lang="sk-SK" dirty="0" err="1" smtClean="0"/>
              <a:t>príroda-panna</a:t>
            </a:r>
            <a:r>
              <a:rPr lang="sk-SK" dirty="0" smtClean="0"/>
              <a:t>, </a:t>
            </a:r>
            <a:r>
              <a:rPr lang="sk-SK" dirty="0" err="1" smtClean="0"/>
              <a:t>Maruša-tieň</a:t>
            </a:r>
            <a:r>
              <a:rPr lang="sk-SK" dirty="0" smtClean="0"/>
              <a:t>, rozširuje to aj na veci: </a:t>
            </a:r>
            <a:r>
              <a:rPr lang="sk-SK" dirty="0" err="1" smtClean="0"/>
              <a:t>dom-kasáreň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8449889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</TotalTime>
  <Words>1223</Words>
  <Application>Microsoft Office PowerPoint</Application>
  <PresentationFormat>Prezentácia na obrazovke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Motív Office</vt:lpstr>
      <vt:lpstr>Psychologický román</vt:lpstr>
      <vt:lpstr>Psychologický román</vt:lpstr>
      <vt:lpstr>Predstavitelia psychologického románu</vt:lpstr>
      <vt:lpstr>F.M. Dostojevskij: Zločin a trest</vt:lpstr>
      <vt:lpstr>F.M. Dostojevskij: Zločin a trest</vt:lpstr>
      <vt:lpstr>Sociálny typ</vt:lpstr>
      <vt:lpstr>J. Cíger-Hronský</vt:lpstr>
      <vt:lpstr>Jozef Mak</vt:lpstr>
      <vt:lpstr>Jozef Mak</vt:lpstr>
      <vt:lpstr>Milo Urban</vt:lpstr>
      <vt:lpstr>Živý bič</vt:lpstr>
      <vt:lpstr>Živý bič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Psychologický román</dc:title>
  <dc:creator>AAAAA</dc:creator>
  <cp:lastModifiedBy>AAAAA</cp:lastModifiedBy>
  <cp:revision>19</cp:revision>
  <dcterms:created xsi:type="dcterms:W3CDTF">2017-02-05T18:53:49Z</dcterms:created>
  <dcterms:modified xsi:type="dcterms:W3CDTF">2017-02-14T13:55:57Z</dcterms:modified>
</cp:coreProperties>
</file>