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2787-3F0C-47B3-8908-823D23C6B6BD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674C-B03E-4A5C-8D46-E6C750A3F2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176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2787-3F0C-47B3-8908-823D23C6B6BD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674C-B03E-4A5C-8D46-E6C750A3F2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012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2787-3F0C-47B3-8908-823D23C6B6BD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674C-B03E-4A5C-8D46-E6C750A3F2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320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2787-3F0C-47B3-8908-823D23C6B6BD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674C-B03E-4A5C-8D46-E6C750A3F2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868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2787-3F0C-47B3-8908-823D23C6B6BD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674C-B03E-4A5C-8D46-E6C750A3F2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193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2787-3F0C-47B3-8908-823D23C6B6BD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674C-B03E-4A5C-8D46-E6C750A3F2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24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2787-3F0C-47B3-8908-823D23C6B6BD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674C-B03E-4A5C-8D46-E6C750A3F2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158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2787-3F0C-47B3-8908-823D23C6B6BD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674C-B03E-4A5C-8D46-E6C750A3F2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424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2787-3F0C-47B3-8908-823D23C6B6BD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674C-B03E-4A5C-8D46-E6C750A3F2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196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2787-3F0C-47B3-8908-823D23C6B6BD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674C-B03E-4A5C-8D46-E6C750A3F2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050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82787-3F0C-47B3-8908-823D23C6B6BD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674C-B03E-4A5C-8D46-E6C750A3F2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155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2787-3F0C-47B3-8908-823D23C6B6BD}" type="datetimeFigureOut">
              <a:rPr lang="sk-SK" smtClean="0"/>
              <a:t>18. 1. 2017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3674C-B03E-4A5C-8D46-E6C750A3F2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748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eviditelnypes.lidovky.cz/lide-kurt-vonnegut-jr-11-11-1922-11-4-2007-da2-/p_scifi.aspx?c=A070422_232729_p_scifi_hp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Fantastická próza</a:t>
            </a:r>
            <a:br>
              <a:rPr lang="sk-SK" dirty="0" smtClean="0"/>
            </a:br>
            <a:r>
              <a:rPr lang="sk-SK" dirty="0" smtClean="0"/>
              <a:t>Vedecko-fantastická próza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982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Začiatky fantastiky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Staroveké, stredoveké eposy, mýty, rozprávky </a:t>
            </a:r>
            <a:r>
              <a:rPr lang="sk-SK" dirty="0"/>
              <a:t>– predmetom zobrazenia boli neskutočné javy, vychádzali z mytologického alebo náboženského pohľadu na svet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Fantastická literatúra </a:t>
            </a:r>
            <a:r>
              <a:rPr lang="sk-SK" dirty="0"/>
              <a:t>– literatúra, v ktorej autori využívajú fantáziu na odklonenie deja od skutočnosti (imaginárny cestopis, utopický román, horor)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k-SK" dirty="0"/>
              <a:t>Vyjadruje rôzne pocity u čitateľa – od príjemných až po strašidelné, hrôzostrašné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k-SK" dirty="0"/>
              <a:t>Nútia čitateľa zamyslieť sa nad tým, či to,  čo považuje za výmysel, nie je skutočnosť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k-SK" dirty="0"/>
              <a:t>Rozmach fantastickej literatúry – 20. storočie; rozvoj rôznych </a:t>
            </a:r>
            <a:r>
              <a:rPr lang="sk-SK" dirty="0" smtClean="0"/>
              <a:t>žánrov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b="1" u="sng" dirty="0">
                <a:solidFill>
                  <a:schemeClr val="accent1">
                    <a:lumMod val="75000"/>
                  </a:schemeClr>
                </a:solidFill>
              </a:rPr>
              <a:t>fantastická literatúra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b="1" dirty="0"/>
              <a:t>– </a:t>
            </a:r>
            <a:r>
              <a:rPr lang="sk-SK" b="1" u="sng" dirty="0"/>
              <a:t>SF</a:t>
            </a:r>
            <a:r>
              <a:rPr lang="sk-SK" b="1" dirty="0"/>
              <a:t> (angl. </a:t>
            </a:r>
            <a:r>
              <a:rPr lang="sk-SK" b="1" dirty="0" err="1"/>
              <a:t>Speculative</a:t>
            </a:r>
            <a:r>
              <a:rPr lang="sk-SK" b="1" dirty="0"/>
              <a:t> </a:t>
            </a:r>
            <a:r>
              <a:rPr lang="sk-SK" b="1" dirty="0" err="1"/>
              <a:t>Fiction</a:t>
            </a:r>
            <a:r>
              <a:rPr lang="sk-SK" b="1" dirty="0"/>
              <a:t>, </a:t>
            </a:r>
            <a:r>
              <a:rPr lang="sk-SK" b="1" dirty="0" err="1"/>
              <a:t>Speculative</a:t>
            </a:r>
            <a:r>
              <a:rPr lang="sk-SK" b="1" dirty="0"/>
              <a:t> </a:t>
            </a:r>
            <a:r>
              <a:rPr lang="sk-SK" b="1" dirty="0" err="1"/>
              <a:t>Fabulation</a:t>
            </a:r>
            <a:r>
              <a:rPr lang="sk-SK" b="1" dirty="0"/>
              <a:t>)  = pojem, označujúci literárne diela (romány, poviedky, novely, drámy), ktoré literárnu fikciu skutočnosti vytvárajú pomocou vymyslených, skúsenosti nezodpovedajúcich predstáv o svete a živote.  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07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Fantasy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sk-SK" dirty="0" err="1">
                <a:solidFill>
                  <a:schemeClr val="accent1">
                    <a:lumMod val="75000"/>
                  </a:schemeClr>
                </a:solidFill>
              </a:rPr>
              <a:t>Fantasy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 (angl. prelud, videnie, fantázia) </a:t>
            </a:r>
            <a:r>
              <a:rPr lang="sk-SK" dirty="0"/>
              <a:t>– populárny umelecký žáner založený na iracionálnej fantastike s tematickými zdrojmi v mýte a stredovekej romanci (SSSJ).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sk-SK" dirty="0"/>
              <a:t>Využíva postupy rôznych dobrodružných, magických, heroických, rozprávkových, legendárnych a hororových námetov – sujetov. 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sk-SK" dirty="0"/>
              <a:t>Stvárňuje imaginárne svety, na rozdiel od vedecko-fantastickej literatúry buduje literárny obraz ako svet bez prírodovedného a technického poznania, rámcovaný je archaickým prostredím, čím výrazne stiera hranice medzi magickým a skutočným, iracionálnym a historickým. 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sk-SK" b="1" u="sng" dirty="0">
                <a:solidFill>
                  <a:schemeClr val="bg2">
                    <a:lumMod val="10000"/>
                  </a:schemeClr>
                </a:solidFill>
              </a:rPr>
              <a:t>Postavy:</a:t>
            </a:r>
            <a:r>
              <a:rPr lang="sk-SK" dirty="0"/>
              <a:t> démoni, škriatkovia, víly, hovoriace dinosaury.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sk-SK" dirty="0"/>
              <a:t> Časté je tematické klišé o boji dobra so zlom.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sk-SK" dirty="0"/>
              <a:t> K najznámejším dielam </a:t>
            </a:r>
            <a:r>
              <a:rPr lang="sk-SK" dirty="0" err="1"/>
              <a:t>fantasy</a:t>
            </a:r>
            <a:r>
              <a:rPr lang="sk-SK" dirty="0"/>
              <a:t> patria J.R. R. </a:t>
            </a:r>
            <a:r>
              <a:rPr lang="sk-SK" dirty="0" err="1"/>
              <a:t>Tolkien</a:t>
            </a:r>
            <a:r>
              <a:rPr lang="sk-SK" dirty="0"/>
              <a:t>: </a:t>
            </a:r>
            <a:r>
              <a:rPr lang="sk-SK" dirty="0" err="1"/>
              <a:t>Hobbiti</a:t>
            </a:r>
            <a:r>
              <a:rPr lang="sk-SK" dirty="0"/>
              <a:t> (1937), Michael Ende: Nekonečný príbeh (1979).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5705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dirty="0" smtClean="0"/>
              <a:t>Delenie </a:t>
            </a:r>
            <a:r>
              <a:rPr lang="sk-SK" dirty="0" err="1" smtClean="0"/>
              <a:t>fantasy</a:t>
            </a:r>
            <a:r>
              <a:rPr lang="sk-SK" dirty="0" smtClean="0"/>
              <a:t> literatúry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epicko-fantastická </a:t>
            </a:r>
            <a:r>
              <a:rPr lang="sk-SK" dirty="0" err="1" smtClean="0"/>
              <a:t>literatúra-zasadená</a:t>
            </a:r>
            <a:r>
              <a:rPr lang="sk-SK" dirty="0" smtClean="0"/>
              <a:t> do úplne odlišného sveta s inými pravidlami a zákonmi a s vlastnou bohatou históriou. Väčšinou  v obdobie podobné nášmu stredoveku. Dej je veľkolepý a súvisí so záchranou sveta. Hlavná postava- </a:t>
            </a:r>
            <a:r>
              <a:rPr lang="sk-SK" dirty="0" err="1" smtClean="0"/>
              <a:t>archetyp</a:t>
            </a:r>
            <a:r>
              <a:rPr lang="sk-SK" dirty="0" smtClean="0"/>
              <a:t> mladého chlapca na sklonku dospelosti.(</a:t>
            </a:r>
            <a:r>
              <a:rPr lang="sk-SK" dirty="0" err="1" smtClean="0"/>
              <a:t>J.R.R.Tolkien</a:t>
            </a:r>
            <a:r>
              <a:rPr lang="sk-SK" dirty="0" smtClean="0"/>
              <a:t>)</a:t>
            </a:r>
          </a:p>
          <a:p>
            <a:r>
              <a:rPr lang="sk-SK" dirty="0" smtClean="0"/>
              <a:t>historicko-fantastická </a:t>
            </a:r>
            <a:r>
              <a:rPr lang="sk-SK" dirty="0" err="1" smtClean="0"/>
              <a:t>literatúra-zasadená</a:t>
            </a:r>
            <a:r>
              <a:rPr lang="sk-SK" dirty="0" smtClean="0"/>
              <a:t> do našej skutočnej minulosti s určitými odchýlkami, významná udalosť v histórii, ktorá ale môže mať zmenený priebeh a vyvrcholenie a je obohatená fantastickými prvkami (Drak jeho veličenstva- </a:t>
            </a:r>
            <a:r>
              <a:rPr lang="sk-SK" dirty="0" err="1" smtClean="0"/>
              <a:t>Novik</a:t>
            </a:r>
            <a:r>
              <a:rPr lang="sk-SK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235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Delenie </a:t>
            </a:r>
            <a:r>
              <a:rPr lang="sk-SK" dirty="0" err="1" smtClean="0"/>
              <a:t>fantasy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mestská fantastická literatúra- </a:t>
            </a:r>
            <a:r>
              <a:rPr lang="sk-SK" dirty="0" smtClean="0"/>
              <a:t>v súčasnosti alebo vo veľmi blízkej minulosti v skutočnom svete, ktorý obsahuje fantastické prvky. Tieto prvky môžu byť skryté alebo môžu byť bežnou súčasťou každodenného života. Dej sa odohráva v meste a jeho priľahlom okolí.(M. Ende- Nekonečný príbeh)</a:t>
            </a:r>
            <a:endParaRPr lang="sk-SK" dirty="0" smtClean="0"/>
          </a:p>
          <a:p>
            <a:r>
              <a:rPr lang="sk-SK" dirty="0" smtClean="0"/>
              <a:t>mytologicko-fantastická literatúra-</a:t>
            </a:r>
            <a:r>
              <a:rPr lang="sk-SK" dirty="0" smtClean="0"/>
              <a:t> je založená na folklóre a výrazne čerpá zo starých mýtov a legiend. Má nádych tajomna. Do tejto podskupiny by sme mohli zaradiť legendy o kráľovi </a:t>
            </a:r>
            <a:r>
              <a:rPr lang="sk-SK" dirty="0" err="1" smtClean="0"/>
              <a:t>Artušovi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66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Znaky sci-fi (</a:t>
            </a:r>
            <a:r>
              <a:rPr lang="sk-SK" dirty="0" err="1" smtClean="0"/>
              <a:t>vedecko</a:t>
            </a:r>
            <a:r>
              <a:rPr lang="sk-SK" dirty="0" smtClean="0"/>
              <a:t> –fantastická literatúra)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k-SK" b="1" u="sng" dirty="0">
                <a:solidFill>
                  <a:schemeClr val="bg2">
                    <a:lumMod val="10000"/>
                  </a:schemeClr>
                </a:solidFill>
              </a:rPr>
              <a:t>Časový dej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sk-SK" dirty="0"/>
              <a:t>Je situovaný do budúcnosti (v alternatívnej časovej línii)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sk-SK" dirty="0"/>
              <a:t>Popiera historické fakty (napr. 2. svetová vojna sa skončila inak ako v skutočnosti)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sk-SK" b="1" u="sng" dirty="0">
                <a:solidFill>
                  <a:schemeClr val="bg2">
                    <a:lumMod val="10000"/>
                  </a:schemeClr>
                </a:solidFill>
              </a:rPr>
              <a:t>Priestorové umiestnenie deja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sk-SK" dirty="0"/>
              <a:t>Je vo vesmíre (boje vesmírnych lodí)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sk-SK" dirty="0"/>
              <a:t>V iných svetoch (podzemie našej planéty, kanály, potrubia, lebo povrch bol zničený, ľudia žijú blízko jadra Zeme, lebo hore je veľká zima....)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sk-SK" b="1" u="sng" dirty="0">
                <a:solidFill>
                  <a:schemeClr val="bg2">
                    <a:lumMod val="10000"/>
                  </a:schemeClr>
                </a:solidFill>
              </a:rPr>
              <a:t>Postavy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sk-SK" dirty="0"/>
              <a:t>Mimozemšťania, </a:t>
            </a:r>
            <a:r>
              <a:rPr lang="sk-SK" dirty="0" err="1"/>
              <a:t>mutanti</a:t>
            </a:r>
            <a:r>
              <a:rPr lang="sk-SK" dirty="0"/>
              <a:t>, </a:t>
            </a:r>
            <a:r>
              <a:rPr lang="sk-SK" dirty="0" err="1"/>
              <a:t>androidi</a:t>
            </a:r>
            <a:r>
              <a:rPr lang="sk-SK" dirty="0"/>
              <a:t> (robot alebo syntetický organizmus, ktorý je vytvorený tak, aby sa podobal a správal ako človek, s telom podobným telu ľudských tkanív alebo </a:t>
            </a:r>
            <a:r>
              <a:rPr lang="sk-SK" dirty="0" err="1"/>
              <a:t>humanoidných</a:t>
            </a:r>
            <a:r>
              <a:rPr lang="sk-SK" dirty="0"/>
              <a:t> robotov)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r>
              <a:rPr lang="sk-SK" b="1" u="sng" dirty="0">
                <a:solidFill>
                  <a:schemeClr val="bg2">
                    <a:lumMod val="10000"/>
                  </a:schemeClr>
                </a:solidFill>
              </a:rPr>
              <a:t>Využitie futuristickej technológie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sk-SK" dirty="0" err="1"/>
              <a:t>Teleportácia</a:t>
            </a:r>
            <a:r>
              <a:rPr lang="sk-SK" dirty="0"/>
              <a:t>( </a:t>
            </a:r>
            <a:r>
              <a:rPr lang="pl-PL" dirty="0"/>
              <a:t>prenos fyzického tela (predmetu) v priestore z jedného miesta na druhé),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sk-SK" dirty="0" err="1"/>
              <a:t>humanoidné</a:t>
            </a:r>
            <a:r>
              <a:rPr lang="sk-SK" dirty="0"/>
              <a:t> počítače – vedia rozmýšľať, majú umelú inteligenciu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Vedecko-fantastická literatúra, vedecká fantastika, sci-fi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k-SK" b="1" dirty="0"/>
              <a:t>žáner fantastickej literatúry, ktorý čerpá námety z poznatkov vedy a techniky a buduje predstavy o budúcich vynálezoch, nových svetoch a možných dôsledkoch </a:t>
            </a:r>
            <a:r>
              <a:rPr lang="sk-SK" b="1" dirty="0" smtClean="0"/>
              <a:t>techniky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k-SK" b="1" dirty="0" err="1">
                <a:solidFill>
                  <a:schemeClr val="accent3">
                    <a:lumMod val="75000"/>
                  </a:schemeClr>
                </a:solidFill>
              </a:rPr>
              <a:t>Jules</a:t>
            </a:r>
            <a:r>
              <a:rPr lang="sk-SK" b="1" dirty="0">
                <a:solidFill>
                  <a:schemeClr val="accent3">
                    <a:lumMod val="75000"/>
                  </a:schemeClr>
                </a:solidFill>
              </a:rPr>
              <a:t> Verne, Karel </a:t>
            </a:r>
            <a:r>
              <a:rPr lang="sk-SK" b="1" dirty="0" err="1">
                <a:solidFill>
                  <a:schemeClr val="accent3">
                    <a:lumMod val="75000"/>
                  </a:schemeClr>
                </a:solidFill>
              </a:rPr>
              <a:t>Čapek</a:t>
            </a:r>
            <a:r>
              <a:rPr lang="sk-SK" b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sk-SK" b="1" dirty="0" err="1">
                <a:solidFill>
                  <a:schemeClr val="accent3">
                    <a:lumMod val="75000"/>
                  </a:schemeClr>
                </a:solidFill>
              </a:rPr>
              <a:t>Isaac</a:t>
            </a:r>
            <a:r>
              <a:rPr lang="sk-SK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3">
                    <a:lumMod val="75000"/>
                  </a:schemeClr>
                </a:solidFill>
              </a:rPr>
              <a:t>Asimov</a:t>
            </a:r>
            <a:r>
              <a:rPr lang="sk-SK" b="1" dirty="0">
                <a:solidFill>
                  <a:schemeClr val="accent3">
                    <a:lumMod val="75000"/>
                  </a:schemeClr>
                </a:solidFill>
              </a:rPr>
              <a:t> H. G. </a:t>
            </a:r>
            <a:r>
              <a:rPr lang="sk-SK" b="1" dirty="0" err="1">
                <a:solidFill>
                  <a:schemeClr val="accent3">
                    <a:lumMod val="75000"/>
                  </a:schemeClr>
                </a:solidFill>
              </a:rPr>
              <a:t>Wells</a:t>
            </a:r>
            <a:endParaRPr lang="sk-SK" b="1" dirty="0">
              <a:solidFill>
                <a:schemeClr val="accent3">
                  <a:lumMod val="75000"/>
                </a:schemeClr>
              </a:solidFill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k-SK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5529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Kurt </a:t>
            </a:r>
            <a:r>
              <a:rPr lang="sk-SK" dirty="0" err="1" smtClean="0"/>
              <a:t>Vonnegut</a:t>
            </a:r>
            <a:r>
              <a:rPr lang="sk-SK" dirty="0" smtClean="0"/>
              <a:t>: </a:t>
            </a:r>
            <a:r>
              <a:rPr lang="sk-SK" dirty="0" err="1" smtClean="0"/>
              <a:t>Časotrasenie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Hlavným hrdinom románu </a:t>
            </a:r>
            <a:r>
              <a:rPr lang="sk-SK" dirty="0" err="1" smtClean="0"/>
              <a:t>Časotrasenie</a:t>
            </a:r>
            <a:r>
              <a:rPr lang="sk-SK" dirty="0" smtClean="0"/>
              <a:t> (v origináli </a:t>
            </a:r>
            <a:r>
              <a:rPr lang="sk-SK" dirty="0" err="1" smtClean="0"/>
              <a:t>Timequake</a:t>
            </a:r>
            <a:r>
              <a:rPr lang="sk-SK" dirty="0" smtClean="0"/>
              <a:t>) je maximálne neúspešný autor vedecko-fantastických diel </a:t>
            </a:r>
            <a:r>
              <a:rPr lang="sk-SK" dirty="0" err="1" smtClean="0"/>
              <a:t>Kilgore</a:t>
            </a:r>
            <a:r>
              <a:rPr lang="sk-SK" dirty="0" smtClean="0"/>
              <a:t> </a:t>
            </a:r>
            <a:r>
              <a:rPr lang="sk-SK" dirty="0" err="1" smtClean="0"/>
              <a:t>Xtruh</a:t>
            </a:r>
            <a:r>
              <a:rPr lang="sk-SK" dirty="0" smtClean="0"/>
              <a:t>, spisovateľovo </a:t>
            </a:r>
            <a:r>
              <a:rPr lang="sk-SK" dirty="0" err="1" smtClean="0"/>
              <a:t>alter</a:t>
            </a:r>
            <a:r>
              <a:rPr lang="sk-SK" dirty="0" smtClean="0"/>
              <a:t> ego, ktorý sa pretĺka svojím zdanlivo bezvýznamným životom, píšuc diela, ktoré nikto nečíta. Objavil sa aj v Bitúnku č. 5, kde si predsa len našiel dvoch verných čitateľov. A čo je to </a:t>
            </a:r>
            <a:r>
              <a:rPr lang="sk-SK" dirty="0" err="1" smtClean="0"/>
              <a:t>časotrasenie</a:t>
            </a:r>
            <a:r>
              <a:rPr lang="sk-SK" dirty="0" smtClean="0"/>
              <a:t>? </a:t>
            </a:r>
            <a:r>
              <a:rPr lang="sk-SK" i="1" dirty="0" smtClean="0"/>
              <a:t>„Nečakaný zádrh v časopriestorovom kontinuu“</a:t>
            </a:r>
            <a:r>
              <a:rPr lang="sk-SK" dirty="0" smtClean="0"/>
              <a:t>, ktorý spôsobil, že</a:t>
            </a:r>
            <a:br>
              <a:rPr lang="sk-SK" dirty="0" smtClean="0"/>
            </a:br>
            <a:r>
              <a:rPr lang="sk-SK" i="1" dirty="0" smtClean="0"/>
              <a:t>„v jedinom okamihu fuklo všetkých a všetko z 13. februára 2001 nazad do 17. februára 1991“</a:t>
            </a:r>
            <a:r>
              <a:rPr lang="sk-SK" dirty="0" smtClean="0"/>
              <a:t> a </a:t>
            </a:r>
            <a:r>
              <a:rPr lang="sk-SK" i="1" dirty="0" smtClean="0"/>
              <a:t>„všetko živé i neživé muselo ešte raz zopakovať presne to, čo robilo za uplynulé desaťročie, v dobrom i zlom“</a:t>
            </a:r>
            <a:r>
              <a:rPr lang="sk-SK" dirty="0" smtClean="0"/>
              <a:t>. </a:t>
            </a:r>
            <a:r>
              <a:rPr lang="sk-SK" dirty="0" err="1" smtClean="0"/>
              <a:t>Kilgore</a:t>
            </a:r>
            <a:r>
              <a:rPr lang="sk-SK" dirty="0" smtClean="0"/>
              <a:t> musel teda znova napísať všetky svoje poviedky a novely, niektoré z nich vyhodiť do odpadkového koša, a pritom všetkom ho sprevádza samotný autor knihy, ktorý je zároveň jej </a:t>
            </a:r>
            <a:r>
              <a:rPr lang="sk-SK" dirty="0" err="1" smtClean="0"/>
              <a:t>hlavnám</a:t>
            </a:r>
            <a:r>
              <a:rPr lang="sk-SK" dirty="0" smtClean="0"/>
              <a:t> protagonistom, Junior, osudy ktorého (spoločne s osudmi jeho rodiny a priateľov) sa tiahnu celým </a:t>
            </a:r>
            <a:r>
              <a:rPr lang="sk-SK" dirty="0" err="1" smtClean="0"/>
              <a:t>Časotrasením</a:t>
            </a:r>
            <a:r>
              <a:rPr lang="sk-SK" dirty="0" smtClean="0"/>
              <a:t>, a samozrejme my, čitatelia. Je ťažké robiť chyby a niesť ich následky, ale aké musí byť prežívať to všetko ešte raz, a to bez možnosti tomu všetkému sa vyhnúť?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13002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Kurt </a:t>
            </a:r>
            <a:r>
              <a:rPr lang="sk-SK" dirty="0" err="1" smtClean="0"/>
              <a:t>Vonnegut</a:t>
            </a:r>
            <a:r>
              <a:rPr lang="sk-SK" dirty="0" smtClean="0"/>
              <a:t>: </a:t>
            </a:r>
            <a:r>
              <a:rPr lang="sk-SK" dirty="0" err="1" smtClean="0"/>
              <a:t>Časotrasenie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Hrdinovia románu, ktorí si nechtiac museli zopakovať posledných desať rokov, dostali životné ponaučenia tých rokov dvakrát. Podstatou </a:t>
            </a:r>
            <a:r>
              <a:rPr lang="sk-SK" dirty="0" err="1" smtClean="0"/>
              <a:t>časotrasenia</a:t>
            </a:r>
            <a:r>
              <a:rPr lang="sk-SK" dirty="0" smtClean="0"/>
              <a:t> je, že </a:t>
            </a:r>
            <a:r>
              <a:rPr lang="sk-SK" i="1" dirty="0" smtClean="0"/>
              <a:t>„počas celej reprízy ste nemohli povedať absolútne nič, čo ste v tom desaťročí nepovedali pri prvom raze“</a:t>
            </a:r>
            <a:r>
              <a:rPr lang="sk-SK" dirty="0" smtClean="0"/>
              <a:t>, museli ste znova </a:t>
            </a:r>
            <a:r>
              <a:rPr lang="sk-SK" i="1" dirty="0" smtClean="0"/>
              <a:t>„staviť na zlého koňa, zase uzavrieť zlé manželstvo, zase nachytať </a:t>
            </a:r>
            <a:r>
              <a:rPr lang="sk-SK" i="1" dirty="0" err="1" smtClean="0"/>
              <a:t>tripla</a:t>
            </a:r>
            <a:r>
              <a:rPr lang="sk-SK" i="1" dirty="0" smtClean="0"/>
              <a:t>“.</a:t>
            </a:r>
            <a:r>
              <a:rPr lang="sk-SK" dirty="0" smtClean="0"/>
              <a:t> Síce hrozná predstava, ale v podaní </a:t>
            </a:r>
            <a:r>
              <a:rPr lang="sk-SK" dirty="0" err="1" smtClean="0"/>
              <a:t>Kurta</a:t>
            </a:r>
            <a:r>
              <a:rPr lang="sk-SK" dirty="0" smtClean="0"/>
              <a:t> </a:t>
            </a:r>
            <a:r>
              <a:rPr lang="sk-SK" dirty="0" err="1" smtClean="0"/>
              <a:t>Vonneguta</a:t>
            </a:r>
            <a:r>
              <a:rPr lang="sk-SK" dirty="0" smtClean="0"/>
              <a:t> nič strašné. Vtipne opisuje príhody a osudy svojich „hrdinov“, ktorí musia chtiac-nechtiac prežívať reprízu časti svojich životov. A čo sa stane, keď znova „naskočí“ slobodná vôľa? Ľudia jednoducho nevedia, čo s ňou a hrdinom sa stáva práve </a:t>
            </a:r>
            <a:r>
              <a:rPr lang="sk-SK" dirty="0" err="1" smtClean="0"/>
              <a:t>Xtruh</a:t>
            </a:r>
            <a:r>
              <a:rPr lang="sk-SK" dirty="0" smtClean="0"/>
              <a:t> prostredníctvom svojho citátu v rádiovom vysielaní, ktoré každého zázračne vytrhne z </a:t>
            </a:r>
            <a:r>
              <a:rPr lang="sk-SK" i="1" dirty="0" smtClean="0"/>
              <a:t>„</a:t>
            </a:r>
            <a:r>
              <a:rPr lang="sk-SK" i="1" dirty="0" err="1" smtClean="0"/>
              <a:t>post-časotrasnej</a:t>
            </a:r>
            <a:r>
              <a:rPr lang="sk-SK" i="1" dirty="0" smtClean="0"/>
              <a:t> apatie“</a:t>
            </a:r>
            <a:r>
              <a:rPr lang="sk-SK" dirty="0" smtClean="0"/>
              <a:t>.</a:t>
            </a:r>
          </a:p>
          <a:p>
            <a:r>
              <a:rPr lang="sk-SK" smtClean="0">
                <a:hlinkClick r:id="rId2"/>
              </a:rPr>
              <a:t>http://neviditelnypes.lidovky.cz/lide-kurt-vonnegut-jr-11-11-1922-11-4-2007-da2-/p_scifi.aspx?c=A070422_232729_p_scifi_hpe</a:t>
            </a:r>
            <a:endParaRPr lang="sk-SK" smtClean="0"/>
          </a:p>
          <a:p>
            <a:endParaRPr lang="sk-SK" smtClean="0"/>
          </a:p>
        </p:txBody>
      </p:sp>
    </p:spTree>
    <p:extLst>
      <p:ext uri="{BB962C8B-B14F-4D97-AF65-F5344CB8AC3E}">
        <p14:creationId xmlns:p14="http://schemas.microsoft.com/office/powerpoint/2010/main" val="298215344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512</Words>
  <Application>Microsoft Office PowerPoint</Application>
  <PresentationFormat>Prezentácia na obrazovke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Fantastická próza Vedecko-fantastická próza</vt:lpstr>
      <vt:lpstr>Začiatky fantastiky</vt:lpstr>
      <vt:lpstr>Fantasy</vt:lpstr>
      <vt:lpstr>Delenie fantasy literatúry</vt:lpstr>
      <vt:lpstr>Delenie fantasy</vt:lpstr>
      <vt:lpstr>Znaky sci-fi (vedecko –fantastická literatúra)</vt:lpstr>
      <vt:lpstr>Kurt Vonnegut: Časotrasenie</vt:lpstr>
      <vt:lpstr>Kurt Vonnegut: Časotrasenie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Fantastická próza Vedecko-fantastická próza</dc:title>
  <dc:creator>AAAAA</dc:creator>
  <cp:lastModifiedBy>AAAAA</cp:lastModifiedBy>
  <cp:revision>6</cp:revision>
  <dcterms:created xsi:type="dcterms:W3CDTF">2017-01-18T13:00:45Z</dcterms:created>
  <dcterms:modified xsi:type="dcterms:W3CDTF">2017-01-18T13:40:21Z</dcterms:modified>
</cp:coreProperties>
</file>