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65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05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415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731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39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780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857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357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110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570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45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BC96E-4989-456D-84DD-DC5DB035618E}" type="datetimeFigureOut">
              <a:rPr lang="sk-SK" smtClean="0"/>
              <a:t>19. 10. 2016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DB86-F9F7-48CA-AAE3-CA28F1AF6E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457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Apollinairovské</a:t>
            </a:r>
            <a:r>
              <a:rPr lang="sk-SK" dirty="0" smtClean="0"/>
              <a:t> pásmo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Lyrická poézia- automatický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29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Pásmo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Žáner modernej lyriky, má väčší rozsah, je </a:t>
            </a:r>
            <a:r>
              <a:rPr lang="sk-SK" dirty="0" err="1" smtClean="0"/>
              <a:t>polytematické</a:t>
            </a:r>
            <a:endParaRPr lang="sk-SK" dirty="0" smtClean="0"/>
          </a:p>
          <a:p>
            <a:r>
              <a:rPr lang="sk-SK" dirty="0" smtClean="0"/>
              <a:t>Voľne radí zdanlivo nesúvisiace tematické celky, zjednocuje ich ústredná téma, je obrazom myšlienkového pochodu človeka</a:t>
            </a:r>
          </a:p>
          <a:p>
            <a:r>
              <a:rPr lang="sk-SK" dirty="0" smtClean="0"/>
              <a:t>Prelínajú sa štylistické roviny, </a:t>
            </a:r>
            <a:r>
              <a:rPr lang="sk-SK" dirty="0" err="1" smtClean="0"/>
              <a:t>spajajú</a:t>
            </a:r>
            <a:r>
              <a:rPr lang="sk-SK" dirty="0" smtClean="0"/>
              <a:t> sa časovo a priestorovo nesúvisiace motívy a reálie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83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Apollinairovské</a:t>
            </a:r>
            <a:r>
              <a:rPr lang="sk-SK" dirty="0" smtClean="0"/>
              <a:t>) pásmo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Do literatúry – </a:t>
            </a:r>
            <a:r>
              <a:rPr lang="sk-SK" dirty="0" err="1" smtClean="0"/>
              <a:t>Guillaume</a:t>
            </a:r>
            <a:r>
              <a:rPr lang="sk-SK" dirty="0" smtClean="0"/>
              <a:t> </a:t>
            </a:r>
            <a:r>
              <a:rPr lang="sk-SK" dirty="0" err="1" smtClean="0"/>
              <a:t>Apollinaire</a:t>
            </a:r>
            <a:r>
              <a:rPr lang="sk-SK" dirty="0" smtClean="0"/>
              <a:t>: Pásmo (Alkoholy)</a:t>
            </a:r>
          </a:p>
          <a:p>
            <a:r>
              <a:rPr lang="sk-SK" dirty="0" smtClean="0"/>
              <a:t>Zážitky a spomienky ako voľný tok vedomia, spája prítomnosť a minulosť, komickosť a tragickosť, bez logických súvislostí</a:t>
            </a:r>
          </a:p>
          <a:p>
            <a:r>
              <a:rPr lang="sk-SK" dirty="0" smtClean="0"/>
              <a:t>Mieša prvky reflexie, humoru, vízií, snov, asociácií a </a:t>
            </a:r>
            <a:r>
              <a:rPr lang="sk-SK" dirty="0" err="1" smtClean="0"/>
              <a:t>reality</a:t>
            </a:r>
            <a:r>
              <a:rPr lang="sk-SK" dirty="0" err="1" smtClean="0">
                <a:sym typeface="Wingdings" pitchFamily="2" charset="2"/>
              </a:rPr>
              <a:t></a:t>
            </a:r>
            <a:r>
              <a:rPr lang="sk-SK" dirty="0" smtClean="0">
                <a:sym typeface="Wingdings" pitchFamily="2" charset="2"/>
              </a:rPr>
              <a:t> vznik nového typu poézie, predzvesť surrealizmu</a:t>
            </a:r>
          </a:p>
          <a:p>
            <a:r>
              <a:rPr lang="sk-SK" dirty="0" smtClean="0">
                <a:sym typeface="Wingdings" pitchFamily="2" charset="2"/>
              </a:rPr>
              <a:t>Plynulý hovorový jazyk</a:t>
            </a:r>
          </a:p>
          <a:p>
            <a:r>
              <a:rPr lang="sk-SK" dirty="0" smtClean="0">
                <a:sym typeface="Wingdings" pitchFamily="2" charset="2"/>
              </a:rPr>
              <a:t>Typ </a:t>
            </a:r>
            <a:r>
              <a:rPr lang="sk-SK" dirty="0" err="1" smtClean="0">
                <a:sym typeface="Wingdings" pitchFamily="2" charset="2"/>
              </a:rPr>
              <a:t>kubofuturistickej</a:t>
            </a:r>
            <a:r>
              <a:rPr lang="sk-SK" dirty="0" smtClean="0">
                <a:sym typeface="Wingdings" pitchFamily="2" charset="2"/>
              </a:rPr>
              <a:t> poézie</a:t>
            </a:r>
            <a:endParaRPr lang="sk-SK" dirty="0" smtClean="0"/>
          </a:p>
          <a:p>
            <a:r>
              <a:rPr lang="sk-SK" dirty="0" smtClean="0"/>
              <a:t>Voľný verš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24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Voľný verš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Nepracuje s obvyklými prvkami prozódie- prízvuk, dĺžka samohlások, nemá konštantný počet slabík vo verši</a:t>
            </a:r>
          </a:p>
          <a:p>
            <a:r>
              <a:rPr lang="sk-SK" dirty="0" smtClean="0"/>
              <a:t>Využíva vnútorný rytmus, melódiu, opakovacie figúry, syntaktické prvky</a:t>
            </a:r>
          </a:p>
          <a:p>
            <a:r>
              <a:rPr lang="sk-SK" dirty="0" err="1" smtClean="0"/>
              <a:t>Apollinaire</a:t>
            </a:r>
            <a:r>
              <a:rPr lang="sk-SK" dirty="0" smtClean="0"/>
              <a:t> vynecháva interpunkciu</a:t>
            </a:r>
          </a:p>
          <a:p>
            <a:r>
              <a:rPr lang="sk-SK" dirty="0" smtClean="0"/>
              <a:t>Ako prvý ho použil </a:t>
            </a:r>
            <a:r>
              <a:rPr lang="sk-SK" dirty="0" err="1" smtClean="0"/>
              <a:t>W.Whitman</a:t>
            </a:r>
            <a:endParaRPr lang="sk-SK" dirty="0" smtClean="0"/>
          </a:p>
          <a:p>
            <a:r>
              <a:rPr lang="sk-SK" dirty="0" smtClean="0"/>
              <a:t>Opovrhovanie konvenciami starej literatúry, prejav avantgardy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7735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Guillaume</a:t>
            </a:r>
            <a:r>
              <a:rPr lang="sk-SK" dirty="0" smtClean="0"/>
              <a:t> </a:t>
            </a:r>
            <a:r>
              <a:rPr lang="sk-SK" dirty="0" err="1" smtClean="0"/>
              <a:t>Apollinaire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Francúzsky básnik, dramatik poľského pôvodu</a:t>
            </a:r>
          </a:p>
          <a:p>
            <a:r>
              <a:rPr lang="sk-SK" dirty="0" smtClean="0"/>
              <a:t>Detstvo prežil v Monaku, neskôr žil v Paríži, videnie sveta ovplyvnené pobytom v kláštornej škole, no neskôr medzi parížskou bohémou- neviazaný život umelcov (</a:t>
            </a:r>
            <a:r>
              <a:rPr lang="sk-SK" dirty="0" err="1" smtClean="0"/>
              <a:t>Pablo</a:t>
            </a:r>
            <a:r>
              <a:rPr lang="sk-SK" dirty="0" smtClean="0"/>
              <a:t> </a:t>
            </a:r>
            <a:r>
              <a:rPr lang="sk-SK" dirty="0" err="1" smtClean="0"/>
              <a:t>Picasso</a:t>
            </a:r>
            <a:r>
              <a:rPr lang="sk-SK" dirty="0" smtClean="0"/>
              <a:t>, </a:t>
            </a:r>
            <a:r>
              <a:rPr lang="sk-SK" dirty="0" err="1" smtClean="0"/>
              <a:t>André</a:t>
            </a:r>
            <a:r>
              <a:rPr lang="sk-SK" dirty="0" smtClean="0"/>
              <a:t> </a:t>
            </a:r>
            <a:r>
              <a:rPr lang="sk-SK" dirty="0" err="1" smtClean="0"/>
              <a:t>Breton</a:t>
            </a:r>
            <a:r>
              <a:rPr lang="sk-SK" dirty="0" smtClean="0"/>
              <a:t>, </a:t>
            </a:r>
            <a:r>
              <a:rPr lang="sk-SK" dirty="0" err="1" smtClean="0"/>
              <a:t>Jean</a:t>
            </a:r>
            <a:r>
              <a:rPr lang="sk-SK" dirty="0" smtClean="0"/>
              <a:t> </a:t>
            </a:r>
            <a:r>
              <a:rPr lang="sk-SK" dirty="0" err="1" smtClean="0"/>
              <a:t>Cocteau</a:t>
            </a:r>
            <a:r>
              <a:rPr lang="sk-SK" dirty="0" smtClean="0"/>
              <a:t>, </a:t>
            </a:r>
            <a:r>
              <a:rPr lang="sk-SK" dirty="0" err="1" smtClean="0"/>
              <a:t>Marc</a:t>
            </a:r>
            <a:r>
              <a:rPr lang="sk-SK" dirty="0" smtClean="0"/>
              <a:t> </a:t>
            </a:r>
            <a:r>
              <a:rPr lang="sk-SK" dirty="0" err="1" smtClean="0"/>
              <a:t>Chagall</a:t>
            </a:r>
            <a:r>
              <a:rPr lang="sk-SK" dirty="0" smtClean="0"/>
              <a:t>, Marcel </a:t>
            </a:r>
            <a:r>
              <a:rPr lang="sk-SK" dirty="0" err="1" smtClean="0"/>
              <a:t>Duchamp</a:t>
            </a:r>
            <a:r>
              <a:rPr lang="sk-SK" dirty="0" smtClean="0"/>
              <a:t>)</a:t>
            </a:r>
          </a:p>
          <a:p>
            <a:r>
              <a:rPr lang="sk-SK" dirty="0" smtClean="0"/>
              <a:t>Počas vojny utrpel zranenie hlavy, chirurgovia ho síce zachránili, no podľahol španielskej chrípke</a:t>
            </a:r>
          </a:p>
        </p:txBody>
      </p:sp>
    </p:spTree>
    <p:extLst>
      <p:ext uri="{BB962C8B-B14F-4D97-AF65-F5344CB8AC3E}">
        <p14:creationId xmlns:p14="http://schemas.microsoft.com/office/powerpoint/2010/main" val="3289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G. </a:t>
            </a:r>
            <a:r>
              <a:rPr lang="sk-SK" dirty="0" err="1" smtClean="0"/>
              <a:t>Apollinaire:Pásmo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0000" lnSpcReduction="20000"/>
          </a:bodyPr>
          <a:lstStyle/>
          <a:p>
            <a:r>
              <a:rPr lang="sk-SK" dirty="0"/>
              <a:t>V tom starom svete žiť napokon nevládzeš</a:t>
            </a:r>
            <a:endParaRPr lang="sk-SK" b="1" dirty="0"/>
          </a:p>
          <a:p>
            <a:r>
              <a:rPr lang="sk-SK" dirty="0"/>
              <a:t> </a:t>
            </a:r>
          </a:p>
          <a:p>
            <a:r>
              <a:rPr lang="sk-SK" dirty="0"/>
              <a:t>Pastierka </a:t>
            </a:r>
            <a:r>
              <a:rPr lang="sk-SK" dirty="0" err="1"/>
              <a:t>Eiffelka</a:t>
            </a:r>
            <a:r>
              <a:rPr lang="sk-SK" dirty="0"/>
              <a:t> ako len bľačí ti to stádo mostov dnes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Už navždy po krk máš antiky Rimanov a Grékov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Tu vyzerajú už aj autá staroveko</a:t>
            </a:r>
          </a:p>
          <a:p>
            <a:r>
              <a:rPr lang="sk-SK" dirty="0"/>
              <a:t>Len náboženstvo ostalo nové áno ono</a:t>
            </a:r>
          </a:p>
          <a:p>
            <a:r>
              <a:rPr lang="sk-SK" dirty="0"/>
              <a:t>Je ďalej prosté ako hangáre v prístave </a:t>
            </a:r>
            <a:r>
              <a:rPr lang="sk-SK" dirty="0" err="1"/>
              <a:t>eroplánov</a:t>
            </a:r>
            <a:endParaRPr lang="sk-SK" dirty="0"/>
          </a:p>
          <a:p>
            <a:r>
              <a:rPr lang="sk-SK" dirty="0"/>
              <a:t> </a:t>
            </a:r>
          </a:p>
          <a:p>
            <a:r>
              <a:rPr lang="sk-SK" dirty="0"/>
              <a:t>Ó kresťanstvo čo v Európe je neantické to si ty</a:t>
            </a:r>
          </a:p>
          <a:p>
            <a:r>
              <a:rPr lang="sk-SK" dirty="0"/>
              <a:t>Najmodernejší Európan ste vy pápež </a:t>
            </a:r>
            <a:r>
              <a:rPr lang="sk-SK" dirty="0" err="1"/>
              <a:t>Pius</a:t>
            </a:r>
            <a:r>
              <a:rPr lang="sk-SK" dirty="0"/>
              <a:t> X</a:t>
            </a:r>
          </a:p>
          <a:p>
            <a:r>
              <a:rPr lang="sk-SK" dirty="0"/>
              <a:t>A tebe hanblivému striehnuce okná bránia</a:t>
            </a:r>
          </a:p>
          <a:p>
            <a:r>
              <a:rPr lang="sk-SK" dirty="0"/>
              <a:t>Vojsť do kostola na spoveď hneď zrána </a:t>
            </a:r>
          </a:p>
          <a:p>
            <a:r>
              <a:rPr lang="sk-SK" dirty="0"/>
              <a:t>Ty čítaš katalógy prospekty a plagáty ich spev je zvonivý</a:t>
            </a:r>
          </a:p>
          <a:p>
            <a:r>
              <a:rPr lang="sk-SK" dirty="0"/>
              <a:t>Hľa v nich je poézia tohto dňa a na prózu sú noviny</a:t>
            </a:r>
          </a:p>
          <a:p>
            <a:r>
              <a:rPr lang="sk-SK" dirty="0"/>
              <a:t>Zošity za 25 </a:t>
            </a:r>
            <a:r>
              <a:rPr lang="sk-SK" dirty="0" err="1"/>
              <a:t>centimov</a:t>
            </a:r>
            <a:r>
              <a:rPr lang="sk-SK" dirty="0"/>
              <a:t> plné detektívnych epizód</a:t>
            </a:r>
          </a:p>
          <a:p>
            <a:r>
              <a:rPr lang="sk-SK" dirty="0"/>
              <a:t>Portréty veľkých mužov a tisíc iných nadpisov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Videl som dnes ráno ako len volala sa peknú ulicu</a:t>
            </a:r>
          </a:p>
          <a:p>
            <a:r>
              <a:rPr lang="sk-SK" dirty="0"/>
              <a:t>Novú a čistú ulicu slnečnú poľnicu</a:t>
            </a:r>
          </a:p>
          <a:p>
            <a:r>
              <a:rPr lang="sk-SK" dirty="0"/>
              <a:t>Šéfovia robotníci a krásne slečny čo tam úradujú</a:t>
            </a:r>
          </a:p>
          <a:p>
            <a:r>
              <a:rPr lang="sk-SK" dirty="0"/>
              <a:t>Štyrikrát denne od pondelka do soboty merajú ju</a:t>
            </a:r>
          </a:p>
          <a:p>
            <a:r>
              <a:rPr lang="sk-SK" dirty="0"/>
              <a:t>Ráno tam tri razy zaplače siréna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56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Automatický text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Avantgardné smery, s cieľom dosiahnuť maximum v nepredvídateľnosti spojení jednotlivých jazykových prvkov, až za samú hranicu zrozumiteľnosti jazykovej štruktúry</a:t>
            </a:r>
          </a:p>
          <a:p>
            <a:r>
              <a:rPr lang="sk-SK" dirty="0" smtClean="0"/>
              <a:t>Vzniká náhodne, bez spolupráce jasného vedomia</a:t>
            </a:r>
          </a:p>
          <a:p>
            <a:r>
              <a:rPr lang="sk-SK" dirty="0" smtClean="0"/>
              <a:t>Dadaizmus- na základe teórie nihilizmu, svetom hýbe nezmysel, splývanie rôznych druhov umenia, živelnosť, úplná individuálna sloboda, detský vek nevinnosti, básne </a:t>
            </a:r>
            <a:r>
              <a:rPr lang="sk-SK" dirty="0" err="1" smtClean="0"/>
              <a:t>akonáhodné</a:t>
            </a:r>
            <a:r>
              <a:rPr lang="sk-SK" dirty="0" smtClean="0"/>
              <a:t> zoskupenia slov</a:t>
            </a:r>
          </a:p>
          <a:p>
            <a:r>
              <a:rPr lang="sk-SK" dirty="0" smtClean="0"/>
              <a:t>Surrealizmus (A. </a:t>
            </a:r>
            <a:r>
              <a:rPr lang="sk-SK" dirty="0" err="1" smtClean="0"/>
              <a:t>Breton</a:t>
            </a:r>
            <a:r>
              <a:rPr lang="sk-SK" dirty="0" smtClean="0"/>
              <a:t>) – nadväzuje na </a:t>
            </a:r>
            <a:r>
              <a:rPr lang="sk-SK" dirty="0" err="1" smtClean="0"/>
              <a:t>dada</a:t>
            </a:r>
            <a:r>
              <a:rPr lang="sk-SK" dirty="0" smtClean="0"/>
              <a:t>, voľné asociácie, snové </a:t>
            </a:r>
            <a:r>
              <a:rPr lang="sk-SK" dirty="0" err="1" smtClean="0"/>
              <a:t>vízie,psychický</a:t>
            </a:r>
            <a:r>
              <a:rPr lang="sk-SK" dirty="0" smtClean="0"/>
              <a:t> </a:t>
            </a:r>
            <a:r>
              <a:rPr lang="sk-SK" dirty="0" err="1" smtClean="0"/>
              <a:t>automatizmus</a:t>
            </a:r>
            <a:r>
              <a:rPr lang="sk-SK" dirty="0" smtClean="0"/>
              <a:t>, ktorý je výsledkom pôsobenia podvedomia (</a:t>
            </a:r>
            <a:r>
              <a:rPr lang="sk-SK" dirty="0" err="1" smtClean="0"/>
              <a:t>nevedomia</a:t>
            </a:r>
            <a:r>
              <a:rPr lang="sk-SK" dirty="0" smtClean="0"/>
              <a:t>), vychádza z psychoanalýzy S. </a:t>
            </a:r>
            <a:r>
              <a:rPr lang="sk-SK" dirty="0" err="1" smtClean="0"/>
              <a:t>Freuda</a:t>
            </a:r>
            <a:r>
              <a:rPr lang="sk-SK" dirty="0" smtClean="0"/>
              <a:t>, vyznáva čisté umenie (L</a:t>
            </a:r>
            <a:r>
              <a:rPr lang="en-US" dirty="0" smtClean="0"/>
              <a:t>`art </a:t>
            </a:r>
            <a:r>
              <a:rPr lang="en-US" dirty="0" err="1" smtClean="0"/>
              <a:t>pur</a:t>
            </a:r>
            <a:r>
              <a:rPr lang="sk-SK" dirty="0" smtClean="0"/>
              <a:t>)- umenie pre umenie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1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 avantgardnej poézie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Ignorovanie bežného slovníka a syntaxe, náhodné , podvedomé asociácie medzi jazykovými prostriedkami</a:t>
            </a:r>
          </a:p>
          <a:p>
            <a:r>
              <a:rPr lang="sk-SK" dirty="0" smtClean="0"/>
              <a:t>Orientácia na voľný verš</a:t>
            </a:r>
          </a:p>
          <a:p>
            <a:r>
              <a:rPr lang="sk-SK" dirty="0" smtClean="0"/>
              <a:t>Extravagantná metafora, vyhrotená expresivita výrazu</a:t>
            </a:r>
          </a:p>
          <a:p>
            <a:r>
              <a:rPr lang="sk-SK" dirty="0" smtClean="0"/>
              <a:t>Experimentovanie so zvukmi</a:t>
            </a:r>
          </a:p>
          <a:p>
            <a:r>
              <a:rPr lang="sk-SK" dirty="0" smtClean="0"/>
              <a:t>Experiment s grafickou úpravou básne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29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Nadrealisti v slovenskej poézii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Avantgarda 38- hlavný predstaviteľ Rudolf </a:t>
            </a:r>
            <a:r>
              <a:rPr lang="sk-SK" dirty="0" err="1" smtClean="0"/>
              <a:t>Fabry</a:t>
            </a:r>
            <a:endParaRPr lang="sk-SK" dirty="0" smtClean="0"/>
          </a:p>
          <a:p>
            <a:r>
              <a:rPr lang="sk-SK" dirty="0" smtClean="0"/>
              <a:t>Vplyv </a:t>
            </a:r>
            <a:r>
              <a:rPr lang="sk-SK" dirty="0" err="1" smtClean="0"/>
              <a:t>dada</a:t>
            </a:r>
            <a:r>
              <a:rPr lang="sk-SK" dirty="0" smtClean="0"/>
              <a:t> a surrealizmu, väčšinu života v redakciách časopisov</a:t>
            </a:r>
          </a:p>
          <a:p>
            <a:r>
              <a:rPr lang="sk-SK" dirty="0" smtClean="0"/>
              <a:t>Zbierky: Uťaté ruky, Vodné hodiny </a:t>
            </a:r>
            <a:r>
              <a:rPr lang="sk-SK" dirty="0" err="1" smtClean="0"/>
              <a:t>hodiny</a:t>
            </a:r>
            <a:r>
              <a:rPr lang="sk-SK" dirty="0" smtClean="0"/>
              <a:t> piesočné, Ja je niekto iný</a:t>
            </a:r>
          </a:p>
          <a:p>
            <a:r>
              <a:rPr lang="sk-SK" dirty="0" smtClean="0"/>
              <a:t>Pôsobil aj ako grafik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87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399</Words>
  <Application>Microsoft Office PowerPoint</Application>
  <PresentationFormat>Prezentácia na obrazovke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Apollinairovské pásmo</vt:lpstr>
      <vt:lpstr>Pásmo</vt:lpstr>
      <vt:lpstr>(Apollinairovské) pásmo</vt:lpstr>
      <vt:lpstr>Voľný verš</vt:lpstr>
      <vt:lpstr>Guillaume Apollinaire</vt:lpstr>
      <vt:lpstr>G. Apollinaire:Pásmo</vt:lpstr>
      <vt:lpstr>Automatický text</vt:lpstr>
      <vt:lpstr>Charakter avantgardnej poézie </vt:lpstr>
      <vt:lpstr>Nadrealisti v slovenskej poézii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Apollinairovské pásmo</dc:title>
  <dc:creator>AAAAA</dc:creator>
  <cp:lastModifiedBy>AAAAA</cp:lastModifiedBy>
  <cp:revision>10</cp:revision>
  <dcterms:created xsi:type="dcterms:W3CDTF">2016-10-19T11:49:58Z</dcterms:created>
  <dcterms:modified xsi:type="dcterms:W3CDTF">2016-10-20T13:17:57Z</dcterms:modified>
</cp:coreProperties>
</file>