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4E3"/>
    <a:srgbClr val="003300"/>
    <a:srgbClr val="735C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E83FC-50F1-4CAD-8E36-A4BA0621D432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66CD9-9625-4940-8936-1DFBCB61FE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4224-E5A0-4AF1-B3E4-21867A42728D}" type="datetimeFigureOut">
              <a:rPr lang="sk-SK" smtClean="0"/>
              <a:pPr/>
              <a:t>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642C4-1324-49FB-95A7-9442EE91363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4224-E5A0-4AF1-B3E4-21867A42728D}" type="datetimeFigureOut">
              <a:rPr lang="sk-SK" smtClean="0"/>
              <a:pPr/>
              <a:t>2. 10. 2015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642C4-1324-49FB-95A7-9442EE91363F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635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chemeClr val="bg2">
                    <a:lumMod val="75000"/>
                  </a:schemeClr>
                </a:solidFill>
              </a:rPr>
              <a:t>LYRIKA </a:t>
            </a:r>
            <a:br>
              <a:rPr lang="sk-SK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k-SK" dirty="0" smtClean="0">
                <a:solidFill>
                  <a:schemeClr val="bg2">
                    <a:lumMod val="75000"/>
                  </a:schemeClr>
                </a:solidFill>
              </a:rPr>
              <a:t>(lyrická poézia)</a:t>
            </a:r>
            <a:endParaRPr lang="sk-SK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sz="28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základné pojmy, druhy a žánre</a:t>
            </a:r>
          </a:p>
          <a:p>
            <a:endParaRPr lang="sk-SK" dirty="0"/>
          </a:p>
        </p:txBody>
      </p:sp>
      <p:pic>
        <p:nvPicPr>
          <p:cNvPr id="13315" name="Picture 3" descr="C:\Program Files\Microsoft Office\MEDIA\OFFICE12\Bullets\BD1025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850" y="3371850"/>
            <a:ext cx="114300" cy="114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Epigram</a:t>
            </a:r>
            <a:r>
              <a:rPr lang="sk-SK" dirty="0" smtClean="0"/>
              <a:t>   </a:t>
            </a:r>
            <a:r>
              <a:rPr lang="sk-SK" sz="2800" dirty="0" smtClean="0">
                <a:solidFill>
                  <a:srgbClr val="0070C0"/>
                </a:solidFill>
              </a:rPr>
              <a:t>(</a:t>
            </a:r>
            <a:r>
              <a:rPr lang="sk-SK" sz="2800" dirty="0" err="1" smtClean="0">
                <a:solidFill>
                  <a:srgbClr val="0070C0"/>
                </a:solidFill>
              </a:rPr>
              <a:t>gr</a:t>
            </a:r>
            <a:r>
              <a:rPr lang="sk-SK" sz="2800" dirty="0" smtClean="0">
                <a:solidFill>
                  <a:srgbClr val="0070C0"/>
                </a:solidFill>
              </a:rPr>
              <a:t>. epigram – nápis)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sz="5100" dirty="0" smtClean="0"/>
              <a:t>krátka satirická báseň, v ktorej  básnik vyjadruje vzťah        k osobám, k spoločnosti</a:t>
            </a:r>
          </a:p>
          <a:p>
            <a:pPr>
              <a:buNone/>
            </a:pPr>
            <a:endParaRPr lang="sk-SK" sz="3200" dirty="0" smtClean="0"/>
          </a:p>
          <a:p>
            <a:r>
              <a:rPr lang="sk-SK" sz="3200" dirty="0" smtClean="0"/>
              <a:t> </a:t>
            </a:r>
            <a:r>
              <a:rPr lang="sk-SK" sz="5100" dirty="0" smtClean="0"/>
              <a:t>stručne, duchaplne vyjadruje určitú životnú pravdu</a:t>
            </a:r>
          </a:p>
          <a:p>
            <a:pPr>
              <a:buNone/>
            </a:pPr>
            <a:endParaRPr lang="sk-SK" sz="3200" dirty="0" smtClean="0"/>
          </a:p>
          <a:p>
            <a:r>
              <a:rPr lang="sk-SK" sz="5100" dirty="0" smtClean="0"/>
              <a:t>autor musí na malej ploche obsiahnuť väčšie množstvo myšlienok</a:t>
            </a:r>
          </a:p>
          <a:p>
            <a:pPr>
              <a:buNone/>
            </a:pPr>
            <a:endParaRPr lang="sk-SK" sz="3200" dirty="0" smtClean="0"/>
          </a:p>
          <a:p>
            <a:r>
              <a:rPr lang="sk-SK" sz="4200" dirty="0" smtClean="0"/>
              <a:t>text nápisu sa zakladal na ostrom kontraste a skladal sa z dvoch častí a preto boli nápisy v dvojveršiach</a:t>
            </a:r>
          </a:p>
          <a:p>
            <a:pPr lvl="1">
              <a:buNone/>
            </a:pPr>
            <a:r>
              <a:rPr lang="sk-SK" sz="2900" dirty="0" smtClean="0">
                <a:solidFill>
                  <a:srgbClr val="003300"/>
                </a:solidFill>
              </a:rPr>
              <a:t>                 1. začiatok mal vzbudiť čitateľovu pozornosť</a:t>
            </a:r>
          </a:p>
          <a:p>
            <a:pPr lvl="4"/>
            <a:r>
              <a:rPr lang="sk-SK" sz="2900" dirty="0" smtClean="0">
                <a:solidFill>
                  <a:srgbClr val="003300"/>
                </a:solidFill>
              </a:rPr>
              <a:t>nastolí sa v nej teda problém (</a:t>
            </a:r>
            <a:r>
              <a:rPr lang="sk-SK" sz="2900" dirty="0" err="1" smtClean="0">
                <a:solidFill>
                  <a:srgbClr val="003300"/>
                </a:solidFill>
              </a:rPr>
              <a:t>suspenzio</a:t>
            </a:r>
            <a:r>
              <a:rPr lang="sk-SK" sz="2900" dirty="0" smtClean="0">
                <a:solidFill>
                  <a:srgbClr val="003300"/>
                </a:solidFill>
              </a:rPr>
              <a:t>)</a:t>
            </a:r>
          </a:p>
          <a:p>
            <a:pPr lvl="2">
              <a:buNone/>
            </a:pPr>
            <a:endParaRPr lang="sk-SK" sz="2600" dirty="0" smtClean="0">
              <a:solidFill>
                <a:srgbClr val="003300"/>
              </a:solidFill>
            </a:endParaRPr>
          </a:p>
          <a:p>
            <a:pPr marL="907542" lvl="1" indent="-514350">
              <a:buNone/>
            </a:pPr>
            <a:r>
              <a:rPr lang="sk-SK" sz="2600" dirty="0" smtClean="0">
                <a:solidFill>
                  <a:srgbClr val="003300"/>
                </a:solidFill>
              </a:rPr>
              <a:t>                  </a:t>
            </a:r>
            <a:r>
              <a:rPr lang="sk-SK" sz="2900" dirty="0" smtClean="0">
                <a:solidFill>
                  <a:srgbClr val="003300"/>
                </a:solidFill>
              </a:rPr>
              <a:t>2. druhá časť potom obsahovala prekvapivú pointu</a:t>
            </a:r>
          </a:p>
          <a:p>
            <a:pPr lvl="4"/>
            <a:r>
              <a:rPr lang="sk-SK" sz="2900" dirty="0" smtClean="0">
                <a:solidFill>
                  <a:srgbClr val="003300"/>
                </a:solidFill>
              </a:rPr>
              <a:t> problém sa prekvapivým, vtipným spôsobom vyrieši (</a:t>
            </a:r>
            <a:r>
              <a:rPr lang="sk-SK" sz="2900" dirty="0" err="1" smtClean="0">
                <a:solidFill>
                  <a:srgbClr val="003300"/>
                </a:solidFill>
              </a:rPr>
              <a:t>solutio</a:t>
            </a:r>
            <a:r>
              <a:rPr lang="sk-SK" sz="2900" dirty="0" smtClean="0">
                <a:solidFill>
                  <a:srgbClr val="003300"/>
                </a:solidFill>
              </a:rPr>
              <a:t>). </a:t>
            </a:r>
          </a:p>
          <a:p>
            <a:pPr>
              <a:buNone/>
            </a:pPr>
            <a:r>
              <a:rPr lang="sk-SK" sz="2900" dirty="0" smtClean="0">
                <a:solidFill>
                  <a:srgbClr val="003300"/>
                </a:solidFill>
              </a:rPr>
              <a:t/>
            </a:r>
            <a:br>
              <a:rPr lang="sk-SK" sz="2900" dirty="0" smtClean="0">
                <a:solidFill>
                  <a:srgbClr val="003300"/>
                </a:solidFill>
              </a:rPr>
            </a:br>
            <a:endParaRPr lang="sk-SK" sz="29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smtClean="0">
                <a:solidFill>
                  <a:srgbClr val="FF0000"/>
                </a:solidFill>
              </a:rPr>
              <a:t>Epitaf </a:t>
            </a:r>
            <a:r>
              <a:rPr lang="sk-SK" b="1" dirty="0" smtClean="0"/>
              <a:t> </a:t>
            </a:r>
            <a:r>
              <a:rPr lang="sk-SK" sz="3100" dirty="0" smtClean="0">
                <a:solidFill>
                  <a:srgbClr val="0070C0"/>
                </a:solidFill>
              </a:rPr>
              <a:t>(</a:t>
            </a:r>
            <a:r>
              <a:rPr lang="sk-SK" sz="3100" dirty="0" err="1" smtClean="0">
                <a:solidFill>
                  <a:srgbClr val="0070C0"/>
                </a:solidFill>
              </a:rPr>
              <a:t>epitafion</a:t>
            </a:r>
            <a:r>
              <a:rPr lang="sk-SK" sz="3100" dirty="0" smtClean="0">
                <a:solidFill>
                  <a:srgbClr val="0070C0"/>
                </a:solidFill>
              </a:rPr>
              <a:t> – nápis na hrobe)</a:t>
            </a:r>
            <a:endParaRPr lang="sk-SK" sz="3100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žáner ktorý vznikol z epigramu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v starovekom Grécku a Ríme to bol nápis na náhrobnom kameni alebo soche zobrazujúcej mŕtveho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nápis bol napísaný viazanou formou – vo forme básne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neskoršie sa  z tohto nápisu vytvoril samostatný literárny žáner.</a:t>
            </a: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Pamflet</a:t>
            </a:r>
            <a:r>
              <a:rPr lang="sk-SK" b="1" dirty="0" smtClean="0"/>
              <a:t> </a:t>
            </a:r>
            <a:r>
              <a:rPr lang="sk-SK" sz="3200" dirty="0" smtClean="0">
                <a:solidFill>
                  <a:srgbClr val="0070C0"/>
                </a:solidFill>
              </a:rPr>
              <a:t>(hanopis)</a:t>
            </a:r>
            <a:endParaRPr lang="sk-SK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bola pôvodne báseň, v ktorej autor zámerne zamlčal všetky kladné vlastnosti, črty nejakej osobnosti, veci, udalosti a vyzdvihol iba zápory</a:t>
            </a:r>
          </a:p>
          <a:p>
            <a:r>
              <a:rPr lang="sk-SK" sz="2400" dirty="0" smtClean="0"/>
              <a:t>dnes však pamflet nemusí mať iba formu básne</a:t>
            </a:r>
          </a:p>
          <a:p>
            <a:pPr>
              <a:buNone/>
            </a:pPr>
            <a:r>
              <a:rPr lang="sk-SK" sz="2400" dirty="0" smtClean="0"/>
              <a:t> </a:t>
            </a:r>
          </a:p>
          <a:p>
            <a:pPr>
              <a:buNone/>
            </a:pPr>
            <a:r>
              <a:rPr lang="sk-SK" sz="4000" b="1" dirty="0" smtClean="0">
                <a:solidFill>
                  <a:srgbClr val="FF0000"/>
                </a:solidFill>
              </a:rPr>
              <a:t>Paškvil</a:t>
            </a:r>
          </a:p>
          <a:p>
            <a:r>
              <a:rPr lang="sk-SK" sz="2400" dirty="0" smtClean="0"/>
              <a:t>je satirická báseň, ktorá nespravodlivo odsudzuje nejakú osobu alebo jav.</a:t>
            </a: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err="1" smtClean="0">
                <a:solidFill>
                  <a:srgbClr val="FF0000"/>
                </a:solidFill>
              </a:rPr>
              <a:t>Alba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od 13. st. súčasť európskej literatúry, dnes sa s ňou už nestretneme</a:t>
            </a:r>
          </a:p>
          <a:p>
            <a:r>
              <a:rPr lang="sk-SK" sz="2400" dirty="0" smtClean="0"/>
              <a:t> tematicky patrí do ľúbostnej lyriky</a:t>
            </a:r>
          </a:p>
          <a:p>
            <a:r>
              <a:rPr lang="sk-SK" sz="2400" dirty="0" smtClean="0"/>
              <a:t>je to básnické stvárnenie lúčenia milencov na úsvite po spoločne strávenej noci</a:t>
            </a:r>
          </a:p>
          <a:p>
            <a:r>
              <a:rPr lang="sk-SK" sz="2400" dirty="0" smtClean="0"/>
              <a:t>má presne stanovenú kompozíciu, ktorá je záväzná (v úvode prebúdzanie spevom vtákov; lúčenie)</a:t>
            </a:r>
          </a:p>
          <a:p>
            <a:r>
              <a:rPr lang="sk-SK" sz="2400" dirty="0" smtClean="0"/>
              <a:t>v </a:t>
            </a:r>
            <a:r>
              <a:rPr lang="sk-SK" sz="2400" dirty="0" err="1" smtClean="0"/>
              <a:t>albe</a:t>
            </a:r>
            <a:r>
              <a:rPr lang="sk-SK" sz="2400" dirty="0" smtClean="0"/>
              <a:t> sa často vyskytuje aj dialóg, lebo milenci si obyčajne sľubujú vernosť pred rozchodom </a:t>
            </a:r>
            <a:br>
              <a:rPr lang="sk-SK" sz="2400" dirty="0" smtClean="0"/>
            </a:b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Idyla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2400" dirty="0" smtClean="0"/>
              <a:t>lyrická  báseň  menšieho  rozsahu, v ktorej dominuje obdiv dedinského života i prostredia</a:t>
            </a:r>
          </a:p>
          <a:p>
            <a:r>
              <a:rPr lang="sk-SK" sz="2400" dirty="0" smtClean="0"/>
              <a:t>často v nej býva zobrazovaný nejaký zvyk alebo jav zo života prostého človeka</a:t>
            </a:r>
          </a:p>
          <a:p>
            <a:r>
              <a:rPr lang="sk-SK" sz="2400" dirty="0" smtClean="0"/>
              <a:t> ide hlavne o ľudí, ktorí sú spätí s prírodou - sedliaci, rybári, pastieri</a:t>
            </a:r>
          </a:p>
          <a:p>
            <a:r>
              <a:rPr lang="sk-SK" sz="2400" dirty="0" smtClean="0"/>
              <a:t> v slovenskej literatúre sa udomácnila pod názvom </a:t>
            </a:r>
            <a:r>
              <a:rPr lang="sk-SK" sz="2400" dirty="0" smtClean="0">
                <a:solidFill>
                  <a:srgbClr val="FF0000"/>
                </a:solidFill>
              </a:rPr>
              <a:t>selanka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Príležitostná báseň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2400" dirty="0" smtClean="0"/>
              <a:t>žáner  viažuci  sa  na  výnimočnú  časovú  udalosť</a:t>
            </a:r>
          </a:p>
          <a:p>
            <a:r>
              <a:rPr lang="sk-SK" sz="2400" dirty="0" smtClean="0"/>
              <a:t>básnik tvorí text na základe istej spoločenskej objednávky</a:t>
            </a:r>
          </a:p>
          <a:p>
            <a:r>
              <a:rPr lang="sk-SK" sz="2400" dirty="0" smtClean="0"/>
              <a:t>príležitostná báseň vždy vyjadruje ustálené kultúrne hodnoty, má oslavný charakter a vzniká pri istých jubileách alebo výnimočných udalostiach</a:t>
            </a:r>
          </a:p>
          <a:p>
            <a:r>
              <a:rPr lang="sk-SK" sz="2400" dirty="0" smtClean="0"/>
              <a:t>typickým je pre ňu pátos, zvolanie, rečníčke otázky či expresívne výrazy</a:t>
            </a:r>
            <a:br>
              <a:rPr lang="sk-SK" sz="2400" dirty="0" smtClean="0"/>
            </a:b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Pásmo</a:t>
            </a: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sz="2400" dirty="0" smtClean="0"/>
              <a:t>žáner modernej poézie vyznačujúci sa väčším rozsahom a </a:t>
            </a:r>
            <a:r>
              <a:rPr lang="sk-SK" sz="2400" dirty="0" err="1" smtClean="0"/>
              <a:t>polytematickosťou</a:t>
            </a:r>
            <a:endParaRPr lang="sk-SK" sz="2400" dirty="0" smtClean="0"/>
          </a:p>
          <a:p>
            <a:r>
              <a:rPr lang="sk-SK" sz="2400" dirty="0" smtClean="0"/>
              <a:t>podstatné znaky pásma sú:</a:t>
            </a:r>
          </a:p>
          <a:p>
            <a:pPr lvl="1"/>
            <a:r>
              <a:rPr lang="sk-SK" dirty="0" smtClean="0"/>
              <a:t>zdôrazňovanie básnickej obraznosti </a:t>
            </a:r>
          </a:p>
          <a:p>
            <a:pPr lvl="1"/>
            <a:r>
              <a:rPr lang="sk-SK" dirty="0" smtClean="0"/>
              <a:t> voľné radenie zdanlivo nesúvislých tematických celkov, ktoré zjednocuje iba ústredná téma</a:t>
            </a:r>
          </a:p>
          <a:p>
            <a:r>
              <a:rPr lang="sk-SK" sz="2400" dirty="0" smtClean="0"/>
              <a:t>pásmo je obrazom myšlienkového pochodu človeka, založeného na stálych prechodoch z jednej tematickej oblasti do druhej.</a:t>
            </a:r>
            <a:br>
              <a:rPr lang="sk-SK" sz="2400" dirty="0" smtClean="0"/>
            </a:b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 </a:t>
            </a:r>
            <a:r>
              <a:rPr lang="sk-SK" sz="4400" b="1" dirty="0" smtClean="0">
                <a:solidFill>
                  <a:srgbClr val="C00000"/>
                </a:solidFill>
              </a:rPr>
              <a:t>Zvláštne žánrové kategórie</a:t>
            </a:r>
            <a:endParaRPr lang="sk-SK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0070C0"/>
                </a:solidFill>
              </a:rPr>
              <a:t>   Sú tzv. drobné výpovede, má sa v nich duchaplným spôsobom vysloviť určitá múdrosť. 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gnóma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sz="2400" dirty="0" smtClean="0"/>
              <a:t>– zväčša býva súčasťou literárneho diela, napríklad </a:t>
            </a:r>
            <a:r>
              <a:rPr lang="sk-SK" sz="2400" i="1" dirty="0" smtClean="0"/>
              <a:t>Mladosť je túžba živá po kráse – </a:t>
            </a:r>
            <a:r>
              <a:rPr lang="sk-SK" sz="2400" dirty="0" err="1" smtClean="0"/>
              <a:t>Sládkovič</a:t>
            </a:r>
            <a:endParaRPr lang="sk-SK" sz="2400" dirty="0" smtClean="0"/>
          </a:p>
          <a:p>
            <a:r>
              <a:rPr lang="sk-SK" sz="2400" dirty="0" smtClean="0"/>
              <a:t> </a:t>
            </a:r>
            <a:r>
              <a:rPr lang="sk-SK" sz="2400" b="1" dirty="0" smtClean="0">
                <a:solidFill>
                  <a:srgbClr val="FF0000"/>
                </a:solidFill>
              </a:rPr>
              <a:t>aforizmus</a:t>
            </a:r>
            <a:r>
              <a:rPr lang="sk-SK" sz="2400" b="1" dirty="0" smtClean="0"/>
              <a:t> –</a:t>
            </a:r>
            <a:r>
              <a:rPr lang="sk-SK" sz="2400" dirty="0" smtClean="0"/>
              <a:t> hovoríme mu aj príslovie vzdelancov pre silu myšlienky, ktorú vyjadruje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maxima</a:t>
            </a:r>
            <a:r>
              <a:rPr lang="sk-SK" sz="2400" b="1" dirty="0" smtClean="0"/>
              <a:t>-  </a:t>
            </a:r>
            <a:r>
              <a:rPr lang="sk-SK" sz="2400" dirty="0" smtClean="0"/>
              <a:t>je osobitným druhom aforizmu , odlišná je v tom, že na rozdiel od aforizmu, ktorý nemusí byť vážny, má maxima vždy vyjadrovať určitú trpkú skúsenosť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Básnické formy a strofy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známe z čias antiky, najznámejšie vznikli v stredoveku a používajú sa dodnes</a:t>
            </a:r>
          </a:p>
          <a:p>
            <a:r>
              <a:rPr lang="sk-SK" dirty="0" smtClean="0"/>
              <a:t>sonet</a:t>
            </a:r>
          </a:p>
          <a:p>
            <a:r>
              <a:rPr lang="sk-SK" dirty="0" err="1" smtClean="0"/>
              <a:t>tercína</a:t>
            </a:r>
            <a:endParaRPr lang="sk-SK" dirty="0" smtClean="0"/>
          </a:p>
          <a:p>
            <a:r>
              <a:rPr lang="sk-SK" dirty="0" err="1" smtClean="0"/>
              <a:t>sestína</a:t>
            </a:r>
            <a:endParaRPr lang="sk-SK" dirty="0" smtClean="0"/>
          </a:p>
          <a:p>
            <a:r>
              <a:rPr lang="sk-SK" dirty="0" err="1" smtClean="0"/>
              <a:t>rondel</a:t>
            </a:r>
            <a:endParaRPr lang="sk-SK" dirty="0" smtClean="0"/>
          </a:p>
          <a:p>
            <a:r>
              <a:rPr lang="sk-SK" dirty="0" smtClean="0"/>
              <a:t>rondo</a:t>
            </a:r>
          </a:p>
          <a:p>
            <a:r>
              <a:rPr lang="sk-SK" dirty="0" err="1" smtClean="0"/>
              <a:t>stanza</a:t>
            </a:r>
            <a:endParaRPr lang="sk-SK" dirty="0" smtClean="0"/>
          </a:p>
          <a:p>
            <a:r>
              <a:rPr lang="sk-SK" dirty="0" smtClean="0"/>
              <a:t>ak sú frekventované, stávajú sa žánrom</a:t>
            </a:r>
            <a:endParaRPr lang="sk-SK" dirty="0"/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SONET (</a:t>
            </a:r>
            <a:r>
              <a:rPr lang="sk-SK" sz="3200" dirty="0" err="1" smtClean="0"/>
              <a:t>tal</a:t>
            </a:r>
            <a:r>
              <a:rPr lang="sk-SK" sz="3200" dirty="0" smtClean="0"/>
              <a:t>. </a:t>
            </a:r>
            <a:r>
              <a:rPr lang="sk-SK" sz="3200" dirty="0" err="1" smtClean="0"/>
              <a:t>sonetto</a:t>
            </a:r>
            <a:r>
              <a:rPr lang="sk-SK" sz="3200" dirty="0" smtClean="0"/>
              <a:t>- jemný zvuk)/ ZNELKA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najznámejšia žánrová forma so záväzným počtom veršov </a:t>
            </a:r>
            <a:r>
              <a:rPr lang="sk-SK" b="1" dirty="0" smtClean="0"/>
              <a:t>14</a:t>
            </a:r>
          </a:p>
          <a:p>
            <a:r>
              <a:rPr lang="sk-SK" dirty="0" smtClean="0"/>
              <a:t>pôvodne s veršovou schémou </a:t>
            </a:r>
            <a:r>
              <a:rPr lang="sk-SK" b="1" dirty="0" err="1" smtClean="0"/>
              <a:t>abba</a:t>
            </a:r>
            <a:r>
              <a:rPr lang="sk-SK" b="1" dirty="0" smtClean="0"/>
              <a:t>/ </a:t>
            </a:r>
            <a:r>
              <a:rPr lang="sk-SK" b="1" dirty="0" err="1" smtClean="0"/>
              <a:t>abba</a:t>
            </a:r>
            <a:r>
              <a:rPr lang="sk-SK" b="1" dirty="0" smtClean="0"/>
              <a:t>/ </a:t>
            </a:r>
            <a:r>
              <a:rPr lang="sk-SK" b="1" dirty="0" err="1" smtClean="0"/>
              <a:t>cdc</a:t>
            </a:r>
            <a:r>
              <a:rPr lang="sk-SK" b="1" dirty="0" smtClean="0"/>
              <a:t> / </a:t>
            </a:r>
            <a:r>
              <a:rPr lang="sk-SK" b="1" dirty="0" err="1" smtClean="0"/>
              <a:t>dcd</a:t>
            </a:r>
            <a:endParaRPr lang="sk-SK" b="1" dirty="0" smtClean="0"/>
          </a:p>
          <a:p>
            <a:r>
              <a:rPr lang="sk-SK" dirty="0" smtClean="0"/>
              <a:t>Najčastejšie  4/4/3/3 ( kvartetá+ tercetá) </a:t>
            </a:r>
            <a:r>
              <a:rPr lang="sk-SK" dirty="0" smtClean="0">
                <a:sym typeface="Wingdings" pitchFamily="2" charset="2"/>
              </a:rPr>
              <a:t> vplyv na výstavbu</a:t>
            </a:r>
          </a:p>
          <a:p>
            <a:r>
              <a:rPr lang="sk-SK" dirty="0" smtClean="0">
                <a:sym typeface="Wingdings" pitchFamily="2" charset="2"/>
              </a:rPr>
              <a:t>Prvé štvorveršie- TÉZA (nastolenie problému)</a:t>
            </a:r>
          </a:p>
          <a:p>
            <a:r>
              <a:rPr lang="sk-SK" dirty="0" smtClean="0">
                <a:sym typeface="Wingdings" pitchFamily="2" charset="2"/>
              </a:rPr>
              <a:t>Druhé štvorveršie – ANTITÉZA (negácia problému)</a:t>
            </a:r>
          </a:p>
          <a:p>
            <a:r>
              <a:rPr lang="sk-SK" dirty="0" smtClean="0">
                <a:sym typeface="Wingdings" pitchFamily="2" charset="2"/>
              </a:rPr>
              <a:t>Posledné dve </a:t>
            </a:r>
            <a:r>
              <a:rPr lang="sk-SK" dirty="0" err="1" smtClean="0">
                <a:sym typeface="Wingdings" pitchFamily="2" charset="2"/>
              </a:rPr>
              <a:t>trojveršia</a:t>
            </a:r>
            <a:r>
              <a:rPr lang="sk-SK" dirty="0" smtClean="0">
                <a:sym typeface="Wingdings" pitchFamily="2" charset="2"/>
              </a:rPr>
              <a:t> – SYNTÉZA ( zhrnutie, záver)</a:t>
            </a:r>
          </a:p>
          <a:p>
            <a:r>
              <a:rPr lang="sk-SK" dirty="0" smtClean="0">
                <a:sym typeface="Wingdings" pitchFamily="2" charset="2"/>
              </a:rPr>
              <a:t>Na konci básne je výrazná  POINTA, ktorá môže meniť zmysel predchádzajúcich častí textu</a:t>
            </a:r>
          </a:p>
          <a:p>
            <a:r>
              <a:rPr lang="sk-SK" dirty="0" smtClean="0">
                <a:sym typeface="Wingdings" pitchFamily="2" charset="2"/>
              </a:rPr>
              <a:t>Sonety sa spájajú do väčších celkov- 15 sonetov = sonetový veniec / 210 veršov/</a:t>
            </a:r>
          </a:p>
          <a:p>
            <a:r>
              <a:rPr lang="sk-SK" dirty="0" err="1" smtClean="0">
                <a:sym typeface="Wingdings" pitchFamily="2" charset="2"/>
              </a:rPr>
              <a:t>Francesco</a:t>
            </a:r>
            <a:r>
              <a:rPr lang="sk-SK" dirty="0" smtClean="0">
                <a:sym typeface="Wingdings" pitchFamily="2" charset="2"/>
              </a:rPr>
              <a:t> </a:t>
            </a:r>
            <a:r>
              <a:rPr lang="sk-SK" dirty="0" err="1" smtClean="0">
                <a:sym typeface="Wingdings" pitchFamily="2" charset="2"/>
              </a:rPr>
              <a:t>Petrarca</a:t>
            </a:r>
            <a:r>
              <a:rPr lang="sk-SK" dirty="0" smtClean="0">
                <a:sym typeface="Wingdings" pitchFamily="2" charset="2"/>
              </a:rPr>
              <a:t>- Sonety Laure</a:t>
            </a:r>
          </a:p>
          <a:p>
            <a:r>
              <a:rPr lang="sk-SK" dirty="0" smtClean="0">
                <a:sym typeface="Wingdings" pitchFamily="2" charset="2"/>
              </a:rPr>
              <a:t>zriedkavo zachováva klasické rozloženie rýmov, obmieňa ich</a:t>
            </a:r>
          </a:p>
          <a:p>
            <a:r>
              <a:rPr lang="sk-SK" dirty="0" smtClean="0">
                <a:sym typeface="Wingdings" pitchFamily="2" charset="2"/>
              </a:rPr>
              <a:t>Anglický sonet, shakespearovský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Lyrika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538674"/>
          </a:xfrm>
        </p:spPr>
        <p:txBody>
          <a:bodyPr>
            <a:normAutofit fontScale="25000" lnSpcReduction="20000"/>
          </a:bodyPr>
          <a:lstStyle/>
          <a:p>
            <a:endParaRPr lang="sk-SK" dirty="0" smtClean="0"/>
          </a:p>
          <a:p>
            <a:r>
              <a:rPr lang="sk-SK" sz="9600" dirty="0" smtClean="0"/>
              <a:t>pôvod slova lyrika je v starom Grécku, súvisí s hudobným nástrojom lýra</a:t>
            </a:r>
          </a:p>
          <a:p>
            <a:pPr>
              <a:buNone/>
            </a:pPr>
            <a:endParaRPr lang="sk-SK" sz="9600" dirty="0" smtClean="0"/>
          </a:p>
          <a:p>
            <a:r>
              <a:rPr lang="sk-SK" sz="9600" dirty="0" smtClean="0"/>
              <a:t>v dávnych dobách sa poézia prednášala za sprievodu lýry (to znamená, že poézia musela byť rytmická a hudobná)</a:t>
            </a:r>
          </a:p>
          <a:p>
            <a:pPr>
              <a:buNone/>
            </a:pPr>
            <a:endParaRPr lang="sk-SK" sz="9600" dirty="0" smtClean="0"/>
          </a:p>
          <a:p>
            <a:r>
              <a:rPr lang="sk-SK" sz="9600" dirty="0" smtClean="0"/>
              <a:t>lyrika predstavuje opis a úvahu (záznam osobných pocitov, nálad, myšlienok,..)</a:t>
            </a:r>
          </a:p>
          <a:p>
            <a:pPr>
              <a:buNone/>
            </a:pPr>
            <a:endParaRPr lang="sk-SK" sz="9600" dirty="0" smtClean="0"/>
          </a:p>
          <a:p>
            <a:r>
              <a:rPr lang="sk-SK" sz="9600" dirty="0" smtClean="0"/>
              <a:t>lyrika je literárny druh, v ktorom sa zobrazuje subjektívny svet autora</a:t>
            </a:r>
          </a:p>
          <a:p>
            <a:endParaRPr lang="sk-SK" sz="9600" dirty="0" smtClean="0"/>
          </a:p>
          <a:p>
            <a:r>
              <a:rPr lang="sk-SK" sz="9600" dirty="0" smtClean="0"/>
              <a:t>lyrické motívy sú statickejšie a samostatnejšie</a:t>
            </a:r>
          </a:p>
          <a:p>
            <a:endParaRPr lang="sk-SK" sz="9600" dirty="0" smtClean="0"/>
          </a:p>
          <a:p>
            <a:pPr>
              <a:buNone/>
            </a:pPr>
            <a:endParaRPr lang="sk-SK" sz="9600" dirty="0" smtClean="0"/>
          </a:p>
          <a:p>
            <a:pPr>
              <a:buNone/>
            </a:pPr>
            <a:endParaRPr lang="sk-SK" sz="8000" dirty="0" smtClean="0"/>
          </a:p>
          <a:p>
            <a:pPr>
              <a:buNone/>
            </a:pPr>
            <a:r>
              <a:rPr lang="sk-SK" sz="3800" dirty="0" smtClean="0"/>
              <a:t/>
            </a:r>
            <a:br>
              <a:rPr lang="sk-SK" sz="3800" dirty="0" smtClean="0"/>
            </a:br>
            <a:endParaRPr lang="sk-SK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A. Rimbaud: </a:t>
            </a:r>
            <a:r>
              <a:rPr lang="de-DE" b="1" dirty="0" err="1" smtClean="0"/>
              <a:t>Spáč</a:t>
            </a:r>
            <a:r>
              <a:rPr lang="de-DE" b="1" dirty="0" smtClean="0"/>
              <a:t> v </a:t>
            </a:r>
            <a:r>
              <a:rPr lang="de-DE" b="1" dirty="0" err="1" smtClean="0"/>
              <a:t>údolí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svetová</a:t>
            </a:r>
            <a:r>
              <a:rPr lang="de-DE" dirty="0" smtClean="0"/>
              <a:t> </a:t>
            </a:r>
            <a:r>
              <a:rPr lang="de-DE" dirty="0" err="1" smtClean="0"/>
              <a:t>medzivojnová</a:t>
            </a:r>
            <a:r>
              <a:rPr lang="de-DE" dirty="0" smtClean="0"/>
              <a:t> </a:t>
            </a:r>
            <a:r>
              <a:rPr lang="de-DE" dirty="0" err="1" smtClean="0"/>
              <a:t>literatúra</a:t>
            </a:r>
            <a:r>
              <a:rPr lang="de-DE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err="1" smtClean="0"/>
              <a:t>Hľa</a:t>
            </a:r>
            <a:r>
              <a:rPr lang="de-DE" dirty="0" smtClean="0"/>
              <a:t>, </a:t>
            </a:r>
            <a:r>
              <a:rPr lang="de-DE" dirty="0" err="1" smtClean="0"/>
              <a:t>diera</a:t>
            </a:r>
            <a:r>
              <a:rPr lang="de-DE" dirty="0" smtClean="0"/>
              <a:t> </a:t>
            </a:r>
            <a:r>
              <a:rPr lang="de-DE" dirty="0" err="1" smtClean="0"/>
              <a:t>zelene</a:t>
            </a:r>
            <a:r>
              <a:rPr lang="de-DE" dirty="0" smtClean="0"/>
              <a:t>, kam </a:t>
            </a:r>
            <a:r>
              <a:rPr lang="de-DE" dirty="0" err="1" smtClean="0"/>
              <a:t>sa</a:t>
            </a:r>
            <a:r>
              <a:rPr lang="de-DE" dirty="0" smtClean="0"/>
              <a:t> </a:t>
            </a:r>
            <a:r>
              <a:rPr lang="de-DE" dirty="0" err="1" smtClean="0"/>
              <a:t>spev</a:t>
            </a:r>
            <a:r>
              <a:rPr lang="de-DE" dirty="0" smtClean="0"/>
              <a:t> </a:t>
            </a:r>
            <a:r>
              <a:rPr lang="de-DE" dirty="0" err="1" smtClean="0"/>
              <a:t>rieky</a:t>
            </a:r>
            <a:r>
              <a:rPr lang="de-DE" dirty="0" smtClean="0"/>
              <a:t> </a:t>
            </a:r>
            <a:r>
              <a:rPr lang="de-DE" dirty="0" err="1" smtClean="0"/>
              <a:t>norí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bláznivo</a:t>
            </a:r>
            <a:r>
              <a:rPr lang="de-DE" dirty="0" smtClean="0"/>
              <a:t> </a:t>
            </a:r>
            <a:r>
              <a:rPr lang="de-DE" dirty="0" err="1" smtClean="0"/>
              <a:t>rozšantiac</a:t>
            </a:r>
            <a:r>
              <a:rPr lang="de-DE" dirty="0" smtClean="0"/>
              <a:t> </a:t>
            </a:r>
            <a:r>
              <a:rPr lang="de-DE" dirty="0" err="1" smtClean="0"/>
              <a:t>zdrap</a:t>
            </a:r>
            <a:r>
              <a:rPr lang="de-DE" dirty="0" smtClean="0"/>
              <a:t> </a:t>
            </a:r>
            <a:r>
              <a:rPr lang="de-DE" dirty="0" err="1" smtClean="0"/>
              <a:t>striebra</a:t>
            </a:r>
            <a:r>
              <a:rPr lang="de-DE" dirty="0" smtClean="0"/>
              <a:t> na </a:t>
            </a:r>
            <a:r>
              <a:rPr lang="de-DE" dirty="0" err="1" smtClean="0"/>
              <a:t>tráve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kde</a:t>
            </a:r>
            <a:r>
              <a:rPr lang="de-DE" dirty="0" smtClean="0"/>
              <a:t> </a:t>
            </a:r>
            <a:r>
              <a:rPr lang="de-DE" dirty="0" err="1" smtClean="0"/>
              <a:t>slnce</a:t>
            </a:r>
            <a:r>
              <a:rPr lang="de-DE" dirty="0" smtClean="0"/>
              <a:t> </a:t>
            </a:r>
            <a:r>
              <a:rPr lang="de-DE" dirty="0" err="1" smtClean="0"/>
              <a:t>jagá</a:t>
            </a:r>
            <a:r>
              <a:rPr lang="de-DE" dirty="0" smtClean="0"/>
              <a:t> </a:t>
            </a:r>
            <a:r>
              <a:rPr lang="de-DE" dirty="0" err="1" smtClean="0"/>
              <a:t>sa</a:t>
            </a:r>
            <a:r>
              <a:rPr lang="de-DE" dirty="0" smtClean="0"/>
              <a:t> z </a:t>
            </a:r>
            <a:r>
              <a:rPr lang="de-DE" dirty="0" err="1" smtClean="0"/>
              <a:t>vrcholu</a:t>
            </a:r>
            <a:r>
              <a:rPr lang="de-DE" dirty="0" smtClean="0"/>
              <a:t> </a:t>
            </a:r>
            <a:r>
              <a:rPr lang="de-DE" dirty="0" err="1" smtClean="0"/>
              <a:t>divej</a:t>
            </a:r>
            <a:r>
              <a:rPr lang="de-DE" dirty="0" smtClean="0"/>
              <a:t> </a:t>
            </a:r>
            <a:r>
              <a:rPr lang="de-DE" dirty="0" err="1" smtClean="0"/>
              <a:t>hory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hľa</a:t>
            </a:r>
            <a:r>
              <a:rPr lang="de-DE" dirty="0" smtClean="0"/>
              <a:t>, </a:t>
            </a:r>
            <a:r>
              <a:rPr lang="de-DE" dirty="0" err="1" smtClean="0"/>
              <a:t>malé</a:t>
            </a:r>
            <a:r>
              <a:rPr lang="de-DE" dirty="0" smtClean="0"/>
              <a:t> </a:t>
            </a:r>
            <a:r>
              <a:rPr lang="de-DE" dirty="0" err="1" smtClean="0"/>
              <a:t>údolie</a:t>
            </a:r>
            <a:r>
              <a:rPr lang="de-DE" dirty="0" smtClean="0"/>
              <a:t> v </a:t>
            </a:r>
            <a:r>
              <a:rPr lang="de-DE" dirty="0" err="1" smtClean="0"/>
              <a:t>kypiacej</a:t>
            </a:r>
            <a:r>
              <a:rPr lang="de-DE" dirty="0" smtClean="0"/>
              <a:t> </a:t>
            </a:r>
            <a:r>
              <a:rPr lang="de-DE" dirty="0" err="1" smtClean="0"/>
              <a:t>páľave</a:t>
            </a:r>
            <a:r>
              <a:rPr lang="de-DE" dirty="0" smtClean="0"/>
              <a:t>. </a:t>
            </a:r>
            <a:endParaRPr lang="sk-SK" dirty="0" smtClean="0"/>
          </a:p>
          <a:p>
            <a:r>
              <a:rPr lang="de-DE" dirty="0" smtClean="0"/>
              <a:t> </a:t>
            </a:r>
            <a:endParaRPr lang="sk-SK" dirty="0" smtClean="0"/>
          </a:p>
          <a:p>
            <a:r>
              <a:rPr lang="de-DE" dirty="0" err="1" smtClean="0"/>
              <a:t>Spí</a:t>
            </a:r>
            <a:r>
              <a:rPr lang="de-DE" dirty="0" smtClean="0"/>
              <a:t>, </a:t>
            </a:r>
            <a:r>
              <a:rPr lang="de-DE" dirty="0" err="1" smtClean="0"/>
              <a:t>ústa</a:t>
            </a:r>
            <a:r>
              <a:rPr lang="de-DE" dirty="0" smtClean="0"/>
              <a:t> </a:t>
            </a:r>
            <a:r>
              <a:rPr lang="de-DE" dirty="0" err="1" smtClean="0"/>
              <a:t>dokorán</a:t>
            </a:r>
            <a:r>
              <a:rPr lang="de-DE" dirty="0" smtClean="0"/>
              <a:t>, </a:t>
            </a:r>
            <a:r>
              <a:rPr lang="de-DE" dirty="0" err="1" smtClean="0"/>
              <a:t>vojačik</a:t>
            </a:r>
            <a:r>
              <a:rPr lang="de-DE" dirty="0" smtClean="0"/>
              <a:t> </a:t>
            </a:r>
            <a:r>
              <a:rPr lang="de-DE" dirty="0" err="1" smtClean="0"/>
              <a:t>prostovlasý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šiju</a:t>
            </a:r>
            <a:r>
              <a:rPr lang="de-DE" dirty="0" smtClean="0"/>
              <a:t> </a:t>
            </a:r>
            <a:r>
              <a:rPr lang="de-DE" dirty="0" err="1" smtClean="0"/>
              <a:t>mu</a:t>
            </a:r>
            <a:r>
              <a:rPr lang="de-DE" dirty="0" smtClean="0"/>
              <a:t> </a:t>
            </a:r>
            <a:r>
              <a:rPr lang="de-DE" dirty="0" err="1" smtClean="0"/>
              <a:t>obmýva</a:t>
            </a:r>
            <a:r>
              <a:rPr lang="de-DE" dirty="0" smtClean="0"/>
              <a:t> </a:t>
            </a:r>
            <a:r>
              <a:rPr lang="de-DE" dirty="0" err="1" smtClean="0"/>
              <a:t>žerucha</a:t>
            </a:r>
            <a:r>
              <a:rPr lang="de-DE" dirty="0" smtClean="0"/>
              <a:t> </a:t>
            </a:r>
            <a:r>
              <a:rPr lang="de-DE" dirty="0" err="1" smtClean="0"/>
              <a:t>belasá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spí</a:t>
            </a:r>
            <a:r>
              <a:rPr lang="de-DE" dirty="0" smtClean="0"/>
              <a:t>, </a:t>
            </a:r>
            <a:r>
              <a:rPr lang="de-DE" dirty="0" err="1" smtClean="0"/>
              <a:t>bledý</a:t>
            </a:r>
            <a:r>
              <a:rPr lang="de-DE" dirty="0" smtClean="0"/>
              <a:t>, </a:t>
            </a:r>
            <a:r>
              <a:rPr lang="de-DE" dirty="0" err="1" smtClean="0"/>
              <a:t>pod</a:t>
            </a:r>
            <a:r>
              <a:rPr lang="de-DE" dirty="0" smtClean="0"/>
              <a:t> </a:t>
            </a:r>
            <a:r>
              <a:rPr lang="de-DE" dirty="0" err="1" smtClean="0"/>
              <a:t>mráčkom</a:t>
            </a:r>
            <a:r>
              <a:rPr lang="de-DE" dirty="0" smtClean="0"/>
              <a:t>, </a:t>
            </a:r>
            <a:r>
              <a:rPr lang="de-DE" dirty="0" err="1" smtClean="0"/>
              <a:t>tam</a:t>
            </a:r>
            <a:r>
              <a:rPr lang="de-DE" dirty="0" smtClean="0"/>
              <a:t>, </a:t>
            </a:r>
            <a:r>
              <a:rPr lang="de-DE" dirty="0" err="1" smtClean="0"/>
              <a:t>kde</a:t>
            </a:r>
            <a:r>
              <a:rPr lang="de-DE" dirty="0" smtClean="0"/>
              <a:t> </a:t>
            </a:r>
            <a:r>
              <a:rPr lang="de-DE" dirty="0" err="1" smtClean="0"/>
              <a:t>zem</a:t>
            </a:r>
            <a:r>
              <a:rPr lang="de-DE" dirty="0" smtClean="0"/>
              <a:t> </a:t>
            </a:r>
            <a:r>
              <a:rPr lang="de-DE" dirty="0" err="1" smtClean="0"/>
              <a:t>trávu</a:t>
            </a:r>
            <a:r>
              <a:rPr lang="de-DE" dirty="0" smtClean="0"/>
              <a:t> </a:t>
            </a:r>
            <a:r>
              <a:rPr lang="de-DE" dirty="0" err="1" smtClean="0"/>
              <a:t>tasí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smtClean="0"/>
              <a:t>v </a:t>
            </a:r>
            <a:r>
              <a:rPr lang="de-DE" dirty="0" err="1" smtClean="0"/>
              <a:t>zelenej</a:t>
            </a:r>
            <a:r>
              <a:rPr lang="de-DE" dirty="0" smtClean="0"/>
              <a:t> </a:t>
            </a:r>
            <a:r>
              <a:rPr lang="de-DE" dirty="0" err="1" smtClean="0"/>
              <a:t>posteli</a:t>
            </a:r>
            <a:r>
              <a:rPr lang="de-DE" dirty="0" smtClean="0"/>
              <a:t>, kam </a:t>
            </a:r>
            <a:r>
              <a:rPr lang="de-DE" dirty="0" err="1" smtClean="0"/>
              <a:t>svetlo</a:t>
            </a:r>
            <a:r>
              <a:rPr lang="de-DE" dirty="0" smtClean="0"/>
              <a:t> </a:t>
            </a:r>
            <a:r>
              <a:rPr lang="de-DE" dirty="0" err="1" smtClean="0"/>
              <a:t>zlieva</a:t>
            </a:r>
            <a:r>
              <a:rPr lang="de-DE" dirty="0" smtClean="0"/>
              <a:t> </a:t>
            </a:r>
            <a:r>
              <a:rPr lang="de-DE" dirty="0" err="1" smtClean="0"/>
              <a:t>sa</a:t>
            </a:r>
            <a:r>
              <a:rPr lang="de-DE" dirty="0" smtClean="0"/>
              <a:t>.</a:t>
            </a:r>
            <a:endParaRPr lang="sk-SK" dirty="0" smtClean="0"/>
          </a:p>
          <a:p>
            <a:r>
              <a:rPr lang="de-DE" dirty="0" smtClean="0"/>
              <a:t> </a:t>
            </a:r>
            <a:endParaRPr lang="sk-SK" dirty="0" smtClean="0"/>
          </a:p>
          <a:p>
            <a:r>
              <a:rPr lang="de-DE" dirty="0" smtClean="0"/>
              <a:t>S </a:t>
            </a:r>
            <a:r>
              <a:rPr lang="de-DE" dirty="0" err="1" smtClean="0"/>
              <a:t>nohami</a:t>
            </a:r>
            <a:r>
              <a:rPr lang="de-DE" dirty="0" smtClean="0"/>
              <a:t> v </a:t>
            </a:r>
            <a:r>
              <a:rPr lang="de-DE" dirty="0" err="1" smtClean="0"/>
              <a:t>kosatcoch</a:t>
            </a:r>
            <a:r>
              <a:rPr lang="de-DE" dirty="0" smtClean="0"/>
              <a:t> </a:t>
            </a:r>
            <a:r>
              <a:rPr lang="de-DE" dirty="0" err="1" smtClean="0"/>
              <a:t>spí</a:t>
            </a:r>
            <a:r>
              <a:rPr lang="de-DE" dirty="0" smtClean="0"/>
              <a:t>, </a:t>
            </a:r>
            <a:r>
              <a:rPr lang="de-DE" dirty="0" err="1" smtClean="0"/>
              <a:t>tvár</a:t>
            </a:r>
            <a:r>
              <a:rPr lang="de-DE" dirty="0" smtClean="0"/>
              <a:t> </a:t>
            </a:r>
            <a:r>
              <a:rPr lang="de-DE" dirty="0" err="1" smtClean="0"/>
              <a:t>mu</a:t>
            </a:r>
            <a:r>
              <a:rPr lang="de-DE" dirty="0" smtClean="0"/>
              <a:t> </a:t>
            </a:r>
            <a:r>
              <a:rPr lang="de-DE" dirty="0" err="1" smtClean="0"/>
              <a:t>smiechom</a:t>
            </a:r>
            <a:r>
              <a:rPr lang="de-DE" dirty="0" smtClean="0"/>
              <a:t> </a:t>
            </a:r>
            <a:r>
              <a:rPr lang="de-DE" dirty="0" err="1" smtClean="0"/>
              <a:t>svieti</a:t>
            </a:r>
            <a:r>
              <a:rPr lang="de-DE" dirty="0" smtClean="0"/>
              <a:t>, </a:t>
            </a:r>
            <a:endParaRPr lang="sk-SK" dirty="0" smtClean="0"/>
          </a:p>
          <a:p>
            <a:r>
              <a:rPr lang="de-DE" dirty="0" err="1" smtClean="0"/>
              <a:t>takýmto</a:t>
            </a:r>
            <a:r>
              <a:rPr lang="de-DE" dirty="0" smtClean="0"/>
              <a:t> </a:t>
            </a:r>
            <a:r>
              <a:rPr lang="de-DE" dirty="0" err="1" smtClean="0"/>
              <a:t>úsmevom</a:t>
            </a:r>
            <a:r>
              <a:rPr lang="de-DE" dirty="0" smtClean="0"/>
              <a:t> </a:t>
            </a:r>
            <a:r>
              <a:rPr lang="de-DE" dirty="0" err="1" smtClean="0"/>
              <a:t>smejú</a:t>
            </a:r>
            <a:r>
              <a:rPr lang="de-DE" dirty="0" smtClean="0"/>
              <a:t> </a:t>
            </a:r>
            <a:r>
              <a:rPr lang="de-DE" dirty="0" err="1" smtClean="0"/>
              <a:t>sa</a:t>
            </a:r>
            <a:r>
              <a:rPr lang="de-DE" dirty="0" smtClean="0"/>
              <a:t> </a:t>
            </a:r>
            <a:r>
              <a:rPr lang="de-DE" dirty="0" err="1" smtClean="0"/>
              <a:t>choré</a:t>
            </a:r>
            <a:r>
              <a:rPr lang="de-DE" dirty="0" smtClean="0"/>
              <a:t> </a:t>
            </a:r>
            <a:r>
              <a:rPr lang="de-DE" dirty="0" err="1" smtClean="0"/>
              <a:t>deti</a:t>
            </a:r>
            <a:r>
              <a:rPr lang="de-DE" dirty="0" smtClean="0"/>
              <a:t>. </a:t>
            </a:r>
            <a:endParaRPr lang="sk-SK" dirty="0" smtClean="0"/>
          </a:p>
          <a:p>
            <a:r>
              <a:rPr lang="en-US" dirty="0" err="1" smtClean="0"/>
              <a:t>Príroda</a:t>
            </a:r>
            <a:r>
              <a:rPr lang="en-US" dirty="0" smtClean="0"/>
              <a:t>, </a:t>
            </a:r>
            <a:r>
              <a:rPr lang="en-US" dirty="0" err="1" smtClean="0"/>
              <a:t>zahrej</a:t>
            </a:r>
            <a:r>
              <a:rPr lang="en-US" dirty="0" smtClean="0"/>
              <a:t> ho, to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chlad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naň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 </a:t>
            </a:r>
            <a:endParaRPr lang="sk-SK" dirty="0" smtClean="0"/>
          </a:p>
          <a:p>
            <a:r>
              <a:rPr lang="en-US" dirty="0" err="1" smtClean="0"/>
              <a:t>Vôňa</a:t>
            </a:r>
            <a:r>
              <a:rPr lang="en-US" dirty="0" smtClean="0"/>
              <a:t> mu k </a:t>
            </a:r>
            <a:r>
              <a:rPr lang="en-US" dirty="0" err="1" smtClean="0"/>
              <a:t>záchvevu</a:t>
            </a:r>
            <a:r>
              <a:rPr lang="en-US" dirty="0" smtClean="0"/>
              <a:t> </a:t>
            </a:r>
            <a:r>
              <a:rPr lang="en-US" dirty="0" err="1" smtClean="0"/>
              <a:t>nozdry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neprebudí</a:t>
            </a:r>
            <a:r>
              <a:rPr lang="en-US" dirty="0" smtClean="0"/>
              <a:t>,</a:t>
            </a:r>
            <a:endParaRPr lang="sk-SK" dirty="0" smtClean="0"/>
          </a:p>
          <a:p>
            <a:r>
              <a:rPr lang="en-US" dirty="0" err="1" smtClean="0"/>
              <a:t>spí</a:t>
            </a:r>
            <a:r>
              <a:rPr lang="en-US" dirty="0" smtClean="0"/>
              <a:t> v </a:t>
            </a:r>
            <a:r>
              <a:rPr lang="en-US" dirty="0" err="1" smtClean="0"/>
              <a:t>slnku</a:t>
            </a:r>
            <a:r>
              <a:rPr lang="en-US" dirty="0" smtClean="0"/>
              <a:t> s </a:t>
            </a:r>
            <a:r>
              <a:rPr lang="en-US" dirty="0" err="1" smtClean="0"/>
              <a:t>rukami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svojej</a:t>
            </a:r>
            <a:r>
              <a:rPr lang="en-US" dirty="0" smtClean="0"/>
              <a:t> </a:t>
            </a:r>
            <a:r>
              <a:rPr lang="en-US" dirty="0" err="1" smtClean="0"/>
              <a:t>tichej</a:t>
            </a:r>
            <a:r>
              <a:rPr lang="en-US" dirty="0" smtClean="0"/>
              <a:t> </a:t>
            </a:r>
            <a:r>
              <a:rPr lang="en-US" dirty="0" err="1" smtClean="0"/>
              <a:t>hrudi</a:t>
            </a:r>
            <a:r>
              <a:rPr lang="en-US" dirty="0" smtClean="0"/>
              <a:t>, </a:t>
            </a:r>
            <a:endParaRPr lang="sk-SK" dirty="0" smtClean="0"/>
          </a:p>
          <a:p>
            <a:r>
              <a:rPr lang="de-DE" dirty="0" err="1" smtClean="0"/>
              <a:t>bok</a:t>
            </a:r>
            <a:r>
              <a:rPr lang="de-DE" dirty="0" smtClean="0"/>
              <a:t> </a:t>
            </a:r>
            <a:r>
              <a:rPr lang="de-DE" dirty="0" err="1" smtClean="0"/>
              <a:t>sa</a:t>
            </a:r>
            <a:r>
              <a:rPr lang="de-DE" dirty="0" smtClean="0"/>
              <a:t> </a:t>
            </a:r>
            <a:r>
              <a:rPr lang="de-DE" dirty="0" err="1" smtClean="0"/>
              <a:t>mu</a:t>
            </a:r>
            <a:r>
              <a:rPr lang="de-DE" dirty="0" smtClean="0"/>
              <a:t> </a:t>
            </a:r>
            <a:r>
              <a:rPr lang="de-DE" dirty="0" err="1" smtClean="0"/>
              <a:t>červenie</a:t>
            </a:r>
            <a:r>
              <a:rPr lang="de-DE" dirty="0" smtClean="0"/>
              <a:t> z </a:t>
            </a:r>
            <a:r>
              <a:rPr lang="de-DE" dirty="0" err="1" smtClean="0"/>
              <a:t>dvoch</a:t>
            </a:r>
            <a:r>
              <a:rPr lang="de-DE" dirty="0" smtClean="0"/>
              <a:t> </a:t>
            </a:r>
            <a:r>
              <a:rPr lang="de-DE" dirty="0" err="1" smtClean="0"/>
              <a:t>otvorených</a:t>
            </a:r>
            <a:r>
              <a:rPr lang="de-DE" dirty="0" smtClean="0"/>
              <a:t> </a:t>
            </a:r>
            <a:r>
              <a:rPr lang="de-DE" dirty="0" err="1" smtClean="0"/>
              <a:t>rán</a:t>
            </a:r>
            <a:r>
              <a:rPr lang="de-DE" dirty="0" smtClean="0"/>
              <a:t>. 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na rozdiel od epiky a drámy lyrika pri práci s témou nerešpektuje časovú následnosť (je nesujetová, nedejová)</a:t>
            </a:r>
          </a:p>
          <a:p>
            <a:pPr>
              <a:buNone/>
            </a:pPr>
            <a:r>
              <a:rPr lang="sk-SK" sz="2400" dirty="0" smtClean="0"/>
              <a:t> </a:t>
            </a:r>
          </a:p>
          <a:p>
            <a:r>
              <a:rPr lang="sk-SK" sz="2400" dirty="0" smtClean="0"/>
              <a:t>čas v lyrike sa nepohybuje od minulosti k budúcnosti, nemá príznaky plynutia, lyrický zážitok pociťujeme ako trvale platný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najvlastnejšou formou lyrického prejavu je verš (resp. strofa)</a:t>
            </a:r>
          </a:p>
          <a:p>
            <a:pPr>
              <a:buNone/>
            </a:pPr>
            <a:endParaRPr lang="sk-SK" sz="2400" dirty="0" smtClean="0"/>
          </a:p>
          <a:p>
            <a:r>
              <a:rPr lang="sk-SK" sz="2400" dirty="0" smtClean="0"/>
              <a:t>medzi lyrikou a ostatnými druhmi nie je príkra hranica,               v konkrétnych literárnych dielach sa často jednotlivé druhové princípy prelínajú (napr. lyricko-epické básne, lyrizovaná próza, lyrická dráma a pod.)</a:t>
            </a: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404664"/>
            <a:ext cx="8329642" cy="57606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31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k-SK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31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sk-SK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sz="3600" b="1" dirty="0" smtClean="0"/>
              <a:t>Z hľadiska prístupu autora k téme delíme lyriku na: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k-SK" dirty="0" smtClean="0"/>
          </a:p>
          <a:p>
            <a:pPr lvl="1"/>
            <a:r>
              <a:rPr lang="sk-SK" sz="2800" b="1" dirty="0" smtClean="0">
                <a:solidFill>
                  <a:srgbClr val="7030A0"/>
                </a:solidFill>
              </a:rPr>
              <a:t>náladovú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k-SK" sz="2800" dirty="0" err="1" smtClean="0">
                <a:solidFill>
                  <a:schemeClr val="accent1">
                    <a:lumMod val="75000"/>
                  </a:schemeClr>
                </a:solidFill>
              </a:rPr>
              <a:t>impresívnu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)/intímnu </a:t>
            </a:r>
            <a:r>
              <a:rPr lang="sk-SK" sz="2800" smtClean="0">
                <a:solidFill>
                  <a:schemeClr val="accent1">
                    <a:lumMod val="75000"/>
                  </a:schemeClr>
                </a:solidFill>
              </a:rPr>
              <a:t>(ľúbostnú)</a:t>
            </a:r>
            <a:endParaRPr lang="sk-SK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None/>
            </a:pPr>
            <a:endParaRPr lang="sk-SK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sk-SK" sz="2800" b="1" dirty="0" smtClean="0">
                <a:solidFill>
                  <a:srgbClr val="7030A0"/>
                </a:solidFill>
              </a:rPr>
              <a:t>opisnú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(deskriptívnu)</a:t>
            </a:r>
          </a:p>
          <a:p>
            <a:pPr lvl="1">
              <a:buNone/>
            </a:pPr>
            <a:endParaRPr lang="sk-SK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sk-SK" sz="2800" b="1" dirty="0" smtClean="0">
                <a:solidFill>
                  <a:srgbClr val="7030A0"/>
                </a:solidFill>
              </a:rPr>
              <a:t>úvahovú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</a:rPr>
              <a:t>( reflexívnu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b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b="1" dirty="0" smtClean="0"/>
              <a:t>Z hľadiska témy  lyriku delíme na:</a:t>
            </a:r>
            <a:endParaRPr lang="sk-SK" sz="3200" b="1" u="sng" dirty="0" smtClean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k-SK" b="1" dirty="0" smtClean="0">
                <a:solidFill>
                  <a:srgbClr val="7030A0"/>
                </a:solidFill>
              </a:rPr>
              <a:t>osobnú (intímnu</a:t>
            </a:r>
            <a:r>
              <a:rPr lang="sk-SK" b="1" dirty="0" smtClean="0"/>
              <a:t>) </a:t>
            </a:r>
          </a:p>
          <a:p>
            <a:pPr lvl="1"/>
            <a:r>
              <a:rPr lang="sk-SK" dirty="0" smtClean="0"/>
              <a:t> osobné pocity, myšlienky autora. Obsahovými prvkami sú láska, radosť, smútok. Je to teda najmä lyrika ľúbostná a rodinná.</a:t>
            </a:r>
          </a:p>
          <a:p>
            <a:pPr lvl="0"/>
            <a:r>
              <a:rPr lang="sk-SK" b="1" dirty="0" smtClean="0">
                <a:solidFill>
                  <a:srgbClr val="7030A0"/>
                </a:solidFill>
              </a:rPr>
              <a:t>prírodnú  </a:t>
            </a:r>
          </a:p>
          <a:p>
            <a:pPr lvl="1"/>
            <a:r>
              <a:rPr lang="sk-SK" dirty="0" smtClean="0"/>
              <a:t>tieto básne vznikajú silným pôsobením prírody na autora. </a:t>
            </a:r>
          </a:p>
          <a:p>
            <a:pPr lvl="0"/>
            <a:r>
              <a:rPr lang="sk-SK" b="1" dirty="0" smtClean="0">
                <a:solidFill>
                  <a:srgbClr val="7030A0"/>
                </a:solidFill>
              </a:rPr>
              <a:t>spoločenskú</a:t>
            </a:r>
            <a:r>
              <a:rPr lang="sk-SK" dirty="0" smtClean="0"/>
              <a:t> </a:t>
            </a:r>
          </a:p>
          <a:p>
            <a:pPr lvl="1"/>
            <a:r>
              <a:rPr lang="sk-SK" dirty="0" smtClean="0"/>
              <a:t>autor tu vyjadruje svoje pocity, myšlienky, nálady vyvolané spoločenskými udalosťami – preto tieto básne vznikajú napríklad v období prelomových etáp života spoločnosti – vojny, revolúcie, útlak zo strany vládnucej vrstvy…</a:t>
            </a:r>
          </a:p>
          <a:p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 smtClean="0"/>
              <a:t>Najznámejšie lyrické druhové formy:</a:t>
            </a:r>
            <a:r>
              <a:rPr lang="sk-SK" sz="4000" dirty="0" smtClean="0"/>
              <a:t/>
            </a:r>
            <a:br>
              <a:rPr lang="sk-SK" sz="4000" dirty="0" smtClean="0"/>
            </a:b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sz="4700" b="1" dirty="0" smtClean="0">
                <a:solidFill>
                  <a:srgbClr val="FF0000"/>
                </a:solidFill>
              </a:rPr>
              <a:t>Óda </a:t>
            </a:r>
            <a:r>
              <a:rPr lang="sk-SK" sz="3200" dirty="0" smtClean="0"/>
              <a:t>(</a:t>
            </a:r>
            <a:r>
              <a:rPr lang="sk-SK" sz="3200" dirty="0" err="1" smtClean="0">
                <a:solidFill>
                  <a:srgbClr val="0070C0"/>
                </a:solidFill>
              </a:rPr>
              <a:t>gr</a:t>
            </a:r>
            <a:r>
              <a:rPr lang="sk-SK" sz="3200" dirty="0" smtClean="0">
                <a:solidFill>
                  <a:srgbClr val="0070C0"/>
                </a:solidFill>
              </a:rPr>
              <a:t>. </a:t>
            </a:r>
            <a:r>
              <a:rPr lang="sk-SK" sz="3200" dirty="0" err="1" smtClean="0">
                <a:solidFill>
                  <a:srgbClr val="0070C0"/>
                </a:solidFill>
              </a:rPr>
              <a:t>ode</a:t>
            </a:r>
            <a:r>
              <a:rPr lang="sk-SK" sz="3200" dirty="0" smtClean="0">
                <a:solidFill>
                  <a:srgbClr val="0070C0"/>
                </a:solidFill>
              </a:rPr>
              <a:t> – pieseň</a:t>
            </a:r>
            <a:r>
              <a:rPr lang="sk-SK" sz="3200" dirty="0" smtClean="0"/>
              <a:t>) </a:t>
            </a:r>
          </a:p>
          <a:p>
            <a:pPr>
              <a:buNone/>
            </a:pPr>
            <a:endParaRPr lang="sk-SK" sz="3200" dirty="0" smtClean="0">
              <a:solidFill>
                <a:srgbClr val="FF0000"/>
              </a:solidFill>
            </a:endParaRPr>
          </a:p>
          <a:p>
            <a:r>
              <a:rPr lang="sk-SK" sz="3200" dirty="0" smtClean="0"/>
              <a:t>rozsiahlejšia lyrická báseň, ktorej základným cieľom bolo osláviť nejakú osobnosť alebo sa slávnostným spôsobom vyjadriť k významnej téme: národ, sloboda</a:t>
            </a:r>
          </a:p>
          <a:p>
            <a:pPr>
              <a:buNone/>
            </a:pPr>
            <a:endParaRPr lang="sk-SK" sz="3200" dirty="0" smtClean="0"/>
          </a:p>
          <a:p>
            <a:r>
              <a:rPr lang="sk-SK" sz="3200" dirty="0" smtClean="0"/>
              <a:t>zo štylistického hľadiska je to </a:t>
            </a:r>
            <a:r>
              <a:rPr lang="sk-SK" sz="3200" dirty="0" smtClean="0">
                <a:solidFill>
                  <a:schemeClr val="accent2"/>
                </a:solidFill>
              </a:rPr>
              <a:t>úvaha </a:t>
            </a:r>
            <a:r>
              <a:rPr lang="sk-SK" sz="3200" dirty="0" smtClean="0"/>
              <a:t>(</a:t>
            </a:r>
            <a:r>
              <a:rPr lang="sk-SK" sz="3200" b="1" dirty="0" smtClean="0">
                <a:solidFill>
                  <a:schemeClr val="accent2"/>
                </a:solidFill>
              </a:rPr>
              <a:t>forma reflexívnej lyriky)</a:t>
            </a:r>
          </a:p>
          <a:p>
            <a:pPr>
              <a:buNone/>
            </a:pPr>
            <a:endParaRPr lang="sk-SK" sz="3200" b="1" dirty="0" smtClean="0">
              <a:solidFill>
                <a:schemeClr val="accent2"/>
              </a:solidFill>
            </a:endParaRPr>
          </a:p>
          <a:p>
            <a:r>
              <a:rPr lang="sk-SK" sz="3200" dirty="0" smtClean="0"/>
              <a:t>vznešenosť témy sa podčiarkuje aj výberom jazykových prostriedkov</a:t>
            </a:r>
          </a:p>
          <a:p>
            <a:pPr>
              <a:buNone/>
            </a:pPr>
            <a:endParaRPr lang="sk-SK" sz="3200" dirty="0" smtClean="0"/>
          </a:p>
          <a:p>
            <a:r>
              <a:rPr lang="sk-SK" sz="3200" dirty="0" smtClean="0"/>
              <a:t>osobitným druhom ódy je </a:t>
            </a:r>
            <a:r>
              <a:rPr lang="sk-SK" sz="3200" b="1" dirty="0" smtClean="0">
                <a:solidFill>
                  <a:srgbClr val="C00000"/>
                </a:solidFill>
              </a:rPr>
              <a:t>dityramb </a:t>
            </a:r>
            <a:r>
              <a:rPr lang="sk-SK" sz="3200" b="1" dirty="0" smtClean="0"/>
              <a:t>– </a:t>
            </a:r>
            <a:r>
              <a:rPr lang="sk-SK" sz="3200" dirty="0" smtClean="0"/>
              <a:t>bola to pôvodne óda na oslavu boha vína – Dionýza, neskôr sa tak začali nazývať všetky básne, ktoré vyjadrovali neviazanú radosť. </a:t>
            </a:r>
          </a:p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Hymna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smtClean="0"/>
              <a:t>(</a:t>
            </a:r>
            <a:r>
              <a:rPr lang="sk-SK" sz="4000" dirty="0" smtClean="0">
                <a:solidFill>
                  <a:srgbClr val="C00000"/>
                </a:solidFill>
              </a:rPr>
              <a:t>hymnus)</a:t>
            </a:r>
            <a:r>
              <a:rPr lang="sk-SK" sz="4000" dirty="0" smtClean="0"/>
              <a:t> </a:t>
            </a:r>
            <a:br>
              <a:rPr lang="sk-SK" sz="4000" dirty="0" smtClean="0"/>
            </a:br>
            <a:r>
              <a:rPr lang="sk-SK" sz="4000" dirty="0" smtClean="0"/>
              <a:t>(</a:t>
            </a:r>
            <a:r>
              <a:rPr lang="sk-SK" sz="2700" dirty="0" smtClean="0">
                <a:solidFill>
                  <a:srgbClr val="0070C0"/>
                </a:solidFill>
              </a:rPr>
              <a:t>grécky </a:t>
            </a:r>
            <a:r>
              <a:rPr lang="sk-SK" sz="2700" dirty="0" err="1" smtClean="0">
                <a:solidFill>
                  <a:srgbClr val="0070C0"/>
                </a:solidFill>
              </a:rPr>
              <a:t>hymnos</a:t>
            </a:r>
            <a:r>
              <a:rPr lang="sk-SK" sz="2700" dirty="0" smtClean="0">
                <a:solidFill>
                  <a:srgbClr val="0070C0"/>
                </a:solidFill>
              </a:rPr>
              <a:t> – chválospev</a:t>
            </a:r>
            <a:r>
              <a:rPr lang="sk-SK" sz="4000" dirty="0" smtClean="0"/>
              <a:t>) 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   </a:t>
            </a:r>
            <a:endParaRPr lang="sk-SK" dirty="0" smtClean="0">
              <a:solidFill>
                <a:srgbClr val="C00000"/>
              </a:solidFill>
            </a:endParaRPr>
          </a:p>
          <a:p>
            <a:r>
              <a:rPr lang="sk-SK" sz="5000" dirty="0" smtClean="0"/>
              <a:t>tematicky a jazykovo blízka óde</a:t>
            </a:r>
          </a:p>
          <a:p>
            <a:pPr>
              <a:buNone/>
            </a:pPr>
            <a:endParaRPr lang="sk-SK" sz="5000" dirty="0" smtClean="0"/>
          </a:p>
          <a:p>
            <a:r>
              <a:rPr lang="sk-SK" sz="5000" dirty="0" smtClean="0"/>
              <a:t>je však kratšia a má pôvod v náboženskej poézii , neskôr sa oslavná funkcia preniesla aj do svetskej, najmä politickej oblasti</a:t>
            </a:r>
          </a:p>
          <a:p>
            <a:pPr>
              <a:buNone/>
            </a:pPr>
            <a:endParaRPr lang="sk-SK" sz="5000" dirty="0" smtClean="0"/>
          </a:p>
          <a:p>
            <a:r>
              <a:rPr lang="sk-SK" sz="5000" dirty="0" smtClean="0"/>
              <a:t>hymna vždy oslavuje objekt, ktorý je sám o sebe zárukou estetickej kvality</a:t>
            </a:r>
          </a:p>
          <a:p>
            <a:pPr>
              <a:buNone/>
            </a:pPr>
            <a:endParaRPr lang="sk-SK" sz="5000" dirty="0" smtClean="0"/>
          </a:p>
          <a:p>
            <a:r>
              <a:rPr lang="sk-SK" sz="5000" dirty="0" smtClean="0"/>
              <a:t>symbol štátu</a:t>
            </a:r>
          </a:p>
          <a:p>
            <a:pPr>
              <a:buNone/>
            </a:pPr>
            <a:endParaRPr lang="sk-SK" sz="5000" dirty="0" smtClean="0"/>
          </a:p>
          <a:p>
            <a:r>
              <a:rPr lang="sk-SK" sz="5000" dirty="0" smtClean="0"/>
              <a:t>existujú aj hymny rôznych organizácii, spolkov, sociálnych skupín  </a:t>
            </a:r>
          </a:p>
          <a:p>
            <a:pPr lvl="1"/>
            <a:r>
              <a:rPr lang="sk-SK" sz="5000" dirty="0" smtClean="0"/>
              <a:t>napr. </a:t>
            </a:r>
            <a:r>
              <a:rPr lang="sk-SK" sz="5000" dirty="0" err="1" smtClean="0"/>
              <a:t>Gaudeamus</a:t>
            </a:r>
            <a:r>
              <a:rPr lang="sk-SK" sz="5000" dirty="0" smtClean="0"/>
              <a:t>  </a:t>
            </a:r>
            <a:r>
              <a:rPr lang="sk-SK" sz="5000" dirty="0" err="1" smtClean="0"/>
              <a:t>igitur</a:t>
            </a:r>
            <a:r>
              <a:rPr lang="sk-SK" sz="5000" dirty="0" smtClean="0"/>
              <a:t> - študentská hymna</a:t>
            </a:r>
            <a:r>
              <a:rPr lang="sk-SK" sz="4200" dirty="0" smtClean="0"/>
              <a:t/>
            </a:r>
            <a:br>
              <a:rPr lang="sk-SK" sz="4200" dirty="0" smtClean="0"/>
            </a:br>
            <a:r>
              <a:rPr lang="sk-SK" sz="4200" dirty="0" smtClean="0"/>
              <a:t/>
            </a:r>
            <a:br>
              <a:rPr lang="sk-SK" sz="42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</a:rPr>
              <a:t> Žalm</a:t>
            </a:r>
            <a:endParaRPr lang="sk-SK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pôvodne náboženská pieseň</a:t>
            </a:r>
          </a:p>
          <a:p>
            <a:r>
              <a:rPr lang="sk-SK" sz="2400" dirty="0" smtClean="0"/>
              <a:t>vznikol v hebrejskej náboženskej literatúre, odkiaľ ho prebralo aj kresťanstvo, kde sa stal súčasťou náboženských obradov</a:t>
            </a:r>
          </a:p>
          <a:p>
            <a:r>
              <a:rPr lang="sk-SK" sz="2400" dirty="0" smtClean="0"/>
              <a:t>je to nerýmované dvojveršie s rozličnou slabičnou dĺžkou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</a:rPr>
              <a:t>Elégia</a:t>
            </a:r>
            <a:r>
              <a:rPr lang="sk-SK" sz="4000" b="1" dirty="0" smtClean="0"/>
              <a:t> </a:t>
            </a:r>
            <a:r>
              <a:rPr lang="sk-SK" sz="4000" dirty="0" smtClean="0">
                <a:solidFill>
                  <a:srgbClr val="0070C0"/>
                </a:solidFill>
              </a:rPr>
              <a:t>(</a:t>
            </a:r>
            <a:r>
              <a:rPr lang="sk-SK" sz="2800" dirty="0" err="1" smtClean="0">
                <a:solidFill>
                  <a:srgbClr val="0070C0"/>
                </a:solidFill>
              </a:rPr>
              <a:t>elegos</a:t>
            </a:r>
            <a:r>
              <a:rPr lang="sk-SK" sz="2800" dirty="0" smtClean="0">
                <a:solidFill>
                  <a:srgbClr val="0070C0"/>
                </a:solidFill>
              </a:rPr>
              <a:t> – žalospev</a:t>
            </a:r>
            <a:r>
              <a:rPr lang="sk-SK" sz="4000" dirty="0" smtClean="0">
                <a:solidFill>
                  <a:srgbClr val="0070C0"/>
                </a:solidFill>
              </a:rPr>
              <a:t>)</a:t>
            </a:r>
            <a:endParaRPr lang="sk-SK" sz="4000" dirty="0">
              <a:solidFill>
                <a:srgbClr val="0070C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lyrická báseň, v ktorej básnik vyjadruje žiaľ nad nejakou smutnou udalosťou</a:t>
            </a:r>
          </a:p>
          <a:p>
            <a:r>
              <a:rPr lang="sk-SK" sz="2400" dirty="0" smtClean="0"/>
              <a:t>opak ódy, pretože je typická svojím smutným, melancholickým ladením. </a:t>
            </a:r>
          </a:p>
          <a:p>
            <a:r>
              <a:rPr lang="sk-SK" sz="2400" dirty="0" smtClean="0"/>
              <a:t>Najčastejšie môže byť témou elégie smútok nad stratou, nešťastná láska a pod.</a:t>
            </a:r>
          </a:p>
          <a:p>
            <a:r>
              <a:rPr lang="sk-SK" sz="2400" dirty="0" smtClean="0"/>
              <a:t> V klasickej gréckej poézii sa za elégiu pokladala každá báseň napísaná v </a:t>
            </a:r>
            <a:r>
              <a:rPr lang="sk-SK" sz="2400" dirty="0" err="1" smtClean="0">
                <a:solidFill>
                  <a:srgbClr val="00B050"/>
                </a:solidFill>
              </a:rPr>
              <a:t>distichu</a:t>
            </a:r>
            <a:r>
              <a:rPr lang="sk-SK" sz="2400" dirty="0" smtClean="0"/>
              <a:t>  (veľmi známy druh časomerného verša, ktorý vzniká spojením </a:t>
            </a:r>
            <a:r>
              <a:rPr lang="sk-SK" sz="2400" dirty="0" smtClean="0">
                <a:solidFill>
                  <a:srgbClr val="00B050"/>
                </a:solidFill>
              </a:rPr>
              <a:t>hexametra a pentametra)</a:t>
            </a:r>
            <a:r>
              <a:rPr lang="sk-SK" sz="2400" dirty="0" smtClean="0"/>
              <a:t>– vôbec sa neprihliadalo na obsah básne.</a:t>
            </a:r>
            <a:endParaRPr lang="sk-SK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781</Words>
  <Application>Microsoft Office PowerPoint</Application>
  <PresentationFormat>Prezentácia na obrazovke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LYRIKA  (lyrická poézia)</vt:lpstr>
      <vt:lpstr>Lyrika</vt:lpstr>
      <vt:lpstr>Snímka 3</vt:lpstr>
      <vt:lpstr>   Z hľadiska prístupu autora k téme delíme lyriku na:</vt:lpstr>
      <vt:lpstr>Z hľadiska témy  lyriku delíme na:</vt:lpstr>
      <vt:lpstr>Najznámejšie lyrické druhové formy: </vt:lpstr>
      <vt:lpstr>Hymna (hymnus)  (grécky hymnos – chválospev) </vt:lpstr>
      <vt:lpstr> Žalm</vt:lpstr>
      <vt:lpstr>Elégia (elegos – žalospev)</vt:lpstr>
      <vt:lpstr>Epigram   (gr. epigram – nápis)</vt:lpstr>
      <vt:lpstr>Epitaf  (epitafion – nápis na hrobe)</vt:lpstr>
      <vt:lpstr>Pamflet (hanopis)</vt:lpstr>
      <vt:lpstr>Alba</vt:lpstr>
      <vt:lpstr>Idyla</vt:lpstr>
      <vt:lpstr>Príležitostná báseň</vt:lpstr>
      <vt:lpstr>Pásmo</vt:lpstr>
      <vt:lpstr>  Zvláštne žánrové kategórie</vt:lpstr>
      <vt:lpstr>Básnické formy a strofy</vt:lpstr>
      <vt:lpstr>SONET (tal. sonetto- jemný zvuk)/ ZNELKA</vt:lpstr>
      <vt:lpstr>A. Rimbaud: Spáč v údolí (svetová medzivojnová literatúra)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LYRIKA</dc:title>
  <dc:creator>USER</dc:creator>
  <cp:lastModifiedBy>SSUS2</cp:lastModifiedBy>
  <cp:revision>33</cp:revision>
  <dcterms:created xsi:type="dcterms:W3CDTF">2010-01-05T21:03:53Z</dcterms:created>
  <dcterms:modified xsi:type="dcterms:W3CDTF">2015-10-02T06:52:32Z</dcterms:modified>
</cp:coreProperties>
</file>