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3A2C-9B1D-4DA5-BE43-79F00B7DCA50}" type="datetimeFigureOut">
              <a:rPr lang="sk-SK" smtClean="0"/>
              <a:pPr/>
              <a:t>24. 9. 2015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5147-C12F-4A5B-9C04-7D17A08998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3A2C-9B1D-4DA5-BE43-79F00B7DCA50}" type="datetimeFigureOut">
              <a:rPr lang="sk-SK" smtClean="0"/>
              <a:pPr/>
              <a:t>24. 9. 2015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5147-C12F-4A5B-9C04-7D17A08998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3A2C-9B1D-4DA5-BE43-79F00B7DCA50}" type="datetimeFigureOut">
              <a:rPr lang="sk-SK" smtClean="0"/>
              <a:pPr/>
              <a:t>24. 9. 2015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5147-C12F-4A5B-9C04-7D17A08998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3A2C-9B1D-4DA5-BE43-79F00B7DCA50}" type="datetimeFigureOut">
              <a:rPr lang="sk-SK" smtClean="0"/>
              <a:pPr/>
              <a:t>24. 9. 2015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5147-C12F-4A5B-9C04-7D17A08998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3A2C-9B1D-4DA5-BE43-79F00B7DCA50}" type="datetimeFigureOut">
              <a:rPr lang="sk-SK" smtClean="0"/>
              <a:pPr/>
              <a:t>24. 9. 2015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5147-C12F-4A5B-9C04-7D17A08998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3A2C-9B1D-4DA5-BE43-79F00B7DCA50}" type="datetimeFigureOut">
              <a:rPr lang="sk-SK" smtClean="0"/>
              <a:pPr/>
              <a:t>24. 9. 2015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5147-C12F-4A5B-9C04-7D17A08998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3A2C-9B1D-4DA5-BE43-79F00B7DCA50}" type="datetimeFigureOut">
              <a:rPr lang="sk-SK" smtClean="0"/>
              <a:pPr/>
              <a:t>24. 9. 2015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5147-C12F-4A5B-9C04-7D17A08998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3A2C-9B1D-4DA5-BE43-79F00B7DCA50}" type="datetimeFigureOut">
              <a:rPr lang="sk-SK" smtClean="0"/>
              <a:pPr/>
              <a:t>24. 9. 2015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5147-C12F-4A5B-9C04-7D17A08998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3A2C-9B1D-4DA5-BE43-79F00B7DCA50}" type="datetimeFigureOut">
              <a:rPr lang="sk-SK" smtClean="0"/>
              <a:pPr/>
              <a:t>24. 9. 2015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5147-C12F-4A5B-9C04-7D17A08998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3A2C-9B1D-4DA5-BE43-79F00B7DCA50}" type="datetimeFigureOut">
              <a:rPr lang="sk-SK" smtClean="0"/>
              <a:pPr/>
              <a:t>24. 9. 2015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5147-C12F-4A5B-9C04-7D17A08998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3A2C-9B1D-4DA5-BE43-79F00B7DCA50}" type="datetimeFigureOut">
              <a:rPr lang="sk-SK" smtClean="0"/>
              <a:pPr/>
              <a:t>24. 9. 2015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5147-C12F-4A5B-9C04-7D17A089987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03A2C-9B1D-4DA5-BE43-79F00B7DCA50}" type="datetimeFigureOut">
              <a:rPr lang="sk-SK" smtClean="0"/>
              <a:pPr/>
              <a:t>24. 9. 2015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05147-C12F-4A5B-9C04-7D17A089987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Zvukov</a:t>
            </a:r>
            <a:r>
              <a:rPr lang="sk-SK" dirty="0" smtClean="0"/>
              <a:t>á rovina jazyka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Znelostná</a:t>
            </a:r>
            <a:r>
              <a:rPr lang="sk-SK" dirty="0" smtClean="0"/>
              <a:t> asimilácia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b="1" dirty="0"/>
              <a:t>Znelé</a:t>
            </a:r>
            <a:r>
              <a:rPr lang="sk-SK" dirty="0"/>
              <a:t> spoluhlásky – hlasivky tu kmitajú</a:t>
            </a:r>
          </a:p>
          <a:p>
            <a:r>
              <a:rPr lang="sk-SK" b="1" dirty="0"/>
              <a:t>Neznelé </a:t>
            </a:r>
            <a:r>
              <a:rPr lang="sk-SK" dirty="0"/>
              <a:t>– bez účasti hlasiviek</a:t>
            </a:r>
          </a:p>
          <a:p>
            <a:r>
              <a:rPr lang="sk-SK" dirty="0"/>
              <a:t> </a:t>
            </a:r>
          </a:p>
          <a:p>
            <a:r>
              <a:rPr lang="sk-SK" b="1" dirty="0"/>
              <a:t>ZA</a:t>
            </a:r>
            <a:r>
              <a:rPr lang="sk-SK" dirty="0"/>
              <a:t> = spodobovanie spoluhlások</a:t>
            </a:r>
          </a:p>
          <a:p>
            <a:pPr lvl="0"/>
            <a:r>
              <a:rPr lang="sk-SK" dirty="0"/>
              <a:t>prispôsobovanie výslovnosti dvoch susedných spoluhlások podľa znelosti</a:t>
            </a:r>
            <a:r>
              <a:rPr lang="sk-SK" dirty="0" smtClean="0"/>
              <a:t>:</a:t>
            </a:r>
          </a:p>
          <a:p>
            <a:pPr lvl="0"/>
            <a:r>
              <a:rPr lang="sk-SK" dirty="0" smtClean="0"/>
              <a:t>Na začiatku slova: </a:t>
            </a:r>
            <a:r>
              <a:rPr lang="sk-SK" b="1" dirty="0" smtClean="0"/>
              <a:t>v</a:t>
            </a:r>
            <a:r>
              <a:rPr lang="sk-SK" dirty="0" smtClean="0"/>
              <a:t>ták, </a:t>
            </a:r>
            <a:r>
              <a:rPr lang="sk-SK" b="1" dirty="0" smtClean="0"/>
              <a:t>v</a:t>
            </a:r>
            <a:r>
              <a:rPr lang="sk-SK" dirty="0" smtClean="0"/>
              <a:t>čela</a:t>
            </a:r>
            <a:endParaRPr lang="sk-SK" dirty="0"/>
          </a:p>
          <a:p>
            <a:pPr lvl="0"/>
            <a:r>
              <a:rPr lang="sk-SK" dirty="0"/>
              <a:t>vo vnútri slova --- pred </a:t>
            </a:r>
            <a:r>
              <a:rPr lang="sk-SK" dirty="0" smtClean="0"/>
              <a:t>príponou</a:t>
            </a:r>
            <a:r>
              <a:rPr lang="sk-SK" dirty="0"/>
              <a:t>, napr. ža</a:t>
            </a:r>
            <a:r>
              <a:rPr lang="sk-SK" b="1" dirty="0"/>
              <a:t>b</a:t>
            </a:r>
            <a:r>
              <a:rPr lang="sk-SK" dirty="0"/>
              <a:t>ka</a:t>
            </a:r>
          </a:p>
          <a:p>
            <a:r>
              <a:rPr lang="sk-SK" dirty="0"/>
              <a:t>                               --- v predpone, napr. ro</a:t>
            </a:r>
            <a:r>
              <a:rPr lang="sk-SK" b="1" dirty="0"/>
              <a:t>z</a:t>
            </a:r>
            <a:r>
              <a:rPr lang="sk-SK" dirty="0"/>
              <a:t>plakala sa</a:t>
            </a:r>
          </a:p>
          <a:p>
            <a:pPr lvl="0"/>
            <a:r>
              <a:rPr lang="sk-SK" dirty="0"/>
              <a:t>na hraniciach slov pri splývavej výslovnosti, napr. du</a:t>
            </a:r>
            <a:r>
              <a:rPr lang="sk-SK" b="1" dirty="0"/>
              <a:t>b</a:t>
            </a:r>
            <a:r>
              <a:rPr lang="sk-SK" dirty="0"/>
              <a:t> padol</a:t>
            </a:r>
          </a:p>
          <a:p>
            <a:pPr lvl="0"/>
            <a:r>
              <a:rPr lang="sk-SK" dirty="0"/>
              <a:t>na konci slova pred prestávkou, napr. prí</a:t>
            </a:r>
            <a:r>
              <a:rPr lang="sk-SK" b="1" dirty="0"/>
              <a:t>ď!</a:t>
            </a:r>
            <a:endParaRPr lang="sk-SK" dirty="0"/>
          </a:p>
          <a:p>
            <a:pPr>
              <a:buNone/>
            </a:pP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Znelostná</a:t>
            </a:r>
            <a:r>
              <a:rPr lang="sk-SK" dirty="0" smtClean="0"/>
              <a:t> asimilácia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 smtClean="0"/>
              <a:t>Z + N = 2 neznelé</a:t>
            </a:r>
            <a:endParaRPr lang="sk-SK" dirty="0" smtClean="0"/>
          </a:p>
          <a:p>
            <a:r>
              <a:rPr lang="sk-SK" dirty="0" smtClean="0"/>
              <a:t>/nadpis, z fľaše, loď pláva, rozsadiť/</a:t>
            </a:r>
          </a:p>
          <a:p>
            <a:r>
              <a:rPr lang="sk-SK" b="1" dirty="0" smtClean="0"/>
              <a:t>N + Z = 2 znelé</a:t>
            </a:r>
            <a:endParaRPr lang="sk-SK" dirty="0" smtClean="0"/>
          </a:p>
          <a:p>
            <a:r>
              <a:rPr lang="sk-SK" dirty="0" smtClean="0"/>
              <a:t>/prosba, s ružou, plot z dreva/</a:t>
            </a:r>
          </a:p>
          <a:p>
            <a:r>
              <a:rPr lang="sk-SK" dirty="0" smtClean="0"/>
              <a:t> </a:t>
            </a:r>
          </a:p>
          <a:p>
            <a:r>
              <a:rPr lang="sk-SK" b="1" dirty="0" smtClean="0"/>
              <a:t>N + samohláska = znelá spoluhláska + samohláska</a:t>
            </a:r>
            <a:endParaRPr lang="sk-SK" dirty="0" smtClean="0"/>
          </a:p>
          <a:p>
            <a:r>
              <a:rPr lang="sk-SK" dirty="0" smtClean="0"/>
              <a:t>/s očami, s otcom, ku kráľovi/</a:t>
            </a:r>
          </a:p>
          <a:p>
            <a:r>
              <a:rPr lang="sk-SK" dirty="0" smtClean="0"/>
              <a:t> </a:t>
            </a:r>
          </a:p>
          <a:p>
            <a:r>
              <a:rPr lang="sk-SK" dirty="0" smtClean="0"/>
              <a:t>VÝNIMKA – </a:t>
            </a:r>
            <a:r>
              <a:rPr lang="sk-SK" b="1" dirty="0" smtClean="0"/>
              <a:t>pred osobnými zámenami</a:t>
            </a:r>
            <a:endParaRPr lang="sk-SK" dirty="0" smtClean="0"/>
          </a:p>
          <a:p>
            <a:r>
              <a:rPr lang="sk-SK" b="1" dirty="0" smtClean="0"/>
              <a:t>               - spodobovaním </a:t>
            </a:r>
            <a:r>
              <a:rPr lang="sk-SK" b="1" u="sng" dirty="0" smtClean="0"/>
              <a:t>nie je</a:t>
            </a:r>
            <a:r>
              <a:rPr lang="sk-SK" b="1" dirty="0" smtClean="0"/>
              <a:t>: </a:t>
            </a:r>
            <a:r>
              <a:rPr lang="sk-SK" dirty="0" smtClean="0"/>
              <a:t>od otco</a:t>
            </a:r>
            <a:r>
              <a:rPr lang="sk-SK" b="1" dirty="0" smtClean="0"/>
              <a:t>v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Slabika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Najmen</a:t>
            </a:r>
            <a:r>
              <a:rPr lang="sk-SK" dirty="0" err="1" smtClean="0"/>
              <a:t>šia</a:t>
            </a:r>
            <a:r>
              <a:rPr lang="sk-SK" dirty="0" smtClean="0"/>
              <a:t> zvuková jednotka reči , ktorá je nositeľom aj prozodických vlastností /prízvuk, kvantita, melódia/</a:t>
            </a:r>
          </a:p>
          <a:p>
            <a:r>
              <a:rPr lang="sk-SK" dirty="0" smtClean="0"/>
              <a:t>Základom slabiky je samohláska- teda samohlásky majú slabikotvornú funkciu /aj dvojhlásky/, zo spoluhlások sú slabikotvorné len </a:t>
            </a:r>
            <a:r>
              <a:rPr lang="sk-SK" dirty="0" err="1" smtClean="0"/>
              <a:t>r,ŕ,l,ĺ</a:t>
            </a:r>
            <a:endParaRPr lang="sk-SK" dirty="0" smtClean="0"/>
          </a:p>
          <a:p>
            <a:r>
              <a:rPr lang="sk-SK" dirty="0" smtClean="0"/>
              <a:t>V slovách sa striedajú krátke a dlhé slabiky podľa pravidla o rytmickom krátení: v slovenčine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Intona</a:t>
            </a:r>
            <a:r>
              <a:rPr lang="sk-SK" dirty="0" err="1" smtClean="0"/>
              <a:t>čné</a:t>
            </a:r>
            <a:r>
              <a:rPr lang="sk-SK" dirty="0" smtClean="0"/>
              <a:t> prostriedky/ prozodické vlastnosti reči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Úspešnosť komunikácie zabezpečuje okrem jazykovo-kompozičnej stránky prejavu aj správna artikulácia- výslovnosť hlások v prúde reči</a:t>
            </a:r>
          </a:p>
          <a:p>
            <a:r>
              <a:rPr lang="sk-SK" dirty="0" smtClean="0"/>
              <a:t>Správna artikulácia- prejav kultúrnosti a kultivovanosti</a:t>
            </a:r>
          </a:p>
          <a:p>
            <a:r>
              <a:rPr lang="sk-SK" dirty="0" smtClean="0"/>
              <a:t>Intonácia- komplexný zvukový prejav, jeho zložky vznikajú moduláciou artikulačného prúdu /hlasu</a:t>
            </a:r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Intona</a:t>
            </a:r>
            <a:r>
              <a:rPr lang="sk-SK" dirty="0" err="1" smtClean="0"/>
              <a:t>čné</a:t>
            </a:r>
            <a:r>
              <a:rPr lang="sk-SK" dirty="0" smtClean="0"/>
              <a:t> prostriedky/ prozodické vlastnosti reči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Časová modulácia:</a:t>
            </a:r>
            <a:r>
              <a:rPr lang="sk-SK" dirty="0" smtClean="0"/>
              <a:t> kvantita, pauza, tempo, rytmus</a:t>
            </a:r>
          </a:p>
          <a:p>
            <a:r>
              <a:rPr lang="sk-SK" b="1" dirty="0" smtClean="0"/>
              <a:t>Silová modulácia</a:t>
            </a:r>
            <a:r>
              <a:rPr lang="sk-SK" dirty="0" smtClean="0"/>
              <a:t>: prízvuk, dôraz / </a:t>
            </a:r>
            <a:r>
              <a:rPr lang="sk-SK" dirty="0" err="1" smtClean="0"/>
              <a:t>emfáza-citový</a:t>
            </a:r>
            <a:r>
              <a:rPr lang="sk-SK" dirty="0" smtClean="0"/>
              <a:t> dôraz/, intenzita /sila/</a:t>
            </a:r>
          </a:p>
          <a:p>
            <a:r>
              <a:rPr lang="sk-SK" b="1" dirty="0" smtClean="0"/>
              <a:t>Tónová modulácia</a:t>
            </a:r>
            <a:r>
              <a:rPr lang="sk-SK" dirty="0" smtClean="0"/>
              <a:t>: melódia, hlasový  register /farba a výška hlasu/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k-SK" dirty="0" err="1" smtClean="0"/>
              <a:t>ýslovnostné</a:t>
            </a:r>
            <a:r>
              <a:rPr lang="sk-SK" dirty="0" smtClean="0"/>
              <a:t> štýly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NEUTRÁLNY:  základná a najčastejšia podoba spisovnej výslovnosti, pri vopred pripravených textoch, publicistický a administratívny štýl, oficiálny styk</a:t>
            </a:r>
          </a:p>
          <a:p>
            <a:r>
              <a:rPr lang="sk-SK" dirty="0" smtClean="0"/>
              <a:t>VYSOKÝ: pri interpretácii umeleckých textov, kde to vyžaduje „slovník“ autora; pri slávnostných prejavoch, starostlivá výslovnosť, nie však strojená, vyumelkovaná, písmenková</a:t>
            </a:r>
          </a:p>
          <a:p>
            <a:r>
              <a:rPr lang="sk-SK" dirty="0" smtClean="0"/>
              <a:t>NIŽŠÍ: v súkromnom styku, v priateľskom, neformálnom kontakte, výslovnosť je uvoľnená, výskyt odchýlok od spisovnej výslovnosti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Štylistické využitie hlások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Slová, pri ktorých si uvedomujeme hláskové zloženie: obsahujú spoluhláskové skupiny, ktoré sa ťažko vyslovujú (pri písanom texte si to neuvedomujeme)- </a:t>
            </a:r>
            <a:r>
              <a:rPr lang="sk-SK" dirty="0" err="1" smtClean="0"/>
              <a:t>stn</a:t>
            </a:r>
            <a:r>
              <a:rPr lang="sk-SK" dirty="0" smtClean="0"/>
              <a:t>-, -</a:t>
            </a:r>
            <a:r>
              <a:rPr lang="sk-SK" dirty="0" err="1" smtClean="0"/>
              <a:t>stl-,-zdn</a:t>
            </a:r>
            <a:r>
              <a:rPr lang="sk-SK" dirty="0" smtClean="0"/>
              <a:t>-, -</a:t>
            </a:r>
            <a:r>
              <a:rPr lang="sk-SK" dirty="0" err="1" smtClean="0"/>
              <a:t>dštvrtk</a:t>
            </a:r>
            <a:r>
              <a:rPr lang="sk-SK" dirty="0" smtClean="0"/>
              <a:t>-</a:t>
            </a:r>
          </a:p>
          <a:p>
            <a:r>
              <a:rPr lang="sk-SK" dirty="0" smtClean="0"/>
              <a:t>V nižšom štýle sa vypúšťa </a:t>
            </a:r>
            <a:r>
              <a:rPr lang="sk-SK" dirty="0" err="1" smtClean="0"/>
              <a:t>t,d</a:t>
            </a:r>
            <a:r>
              <a:rPr lang="sk-SK" dirty="0" smtClean="0"/>
              <a:t>: [</a:t>
            </a:r>
            <a:r>
              <a:rPr lang="sk-SK" dirty="0" err="1" smtClean="0"/>
              <a:t>besstarossní</a:t>
            </a:r>
            <a:r>
              <a:rPr lang="sk-SK" dirty="0" smtClean="0"/>
              <a:t>], [</a:t>
            </a:r>
            <a:r>
              <a:rPr lang="sk-SK" dirty="0" err="1" smtClean="0"/>
              <a:t>prázni</a:t>
            </a:r>
            <a:r>
              <a:rPr lang="sk-SK" dirty="0" smtClean="0"/>
              <a:t>]</a:t>
            </a:r>
          </a:p>
          <a:p>
            <a:r>
              <a:rPr lang="sk-SK" dirty="0" smtClean="0"/>
              <a:t>Zvukomalebnosť: ľubozvučné usporiadanie- eufónia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                  neľubozvučné- kakofónia</a:t>
            </a:r>
          </a:p>
          <a:p>
            <a:pPr>
              <a:buNone/>
            </a:pPr>
            <a:r>
              <a:rPr lang="sk-SK" dirty="0" smtClean="0">
                <a:sym typeface="Wingdings" pitchFamily="2" charset="2"/>
              </a:rPr>
              <a:t> Zhluk určitých hlások vytvára sluchový dojem- náladu, atmosféru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Štylistické využitie hlások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Opakovacie figúry: anafora- opakovanie slova na začiatku verša/strofy, epifora- opakovanie slova na konci verša/ strofy, epanastrofa- kombinácia, refrén- opakovanie verša/ strofy</a:t>
            </a:r>
          </a:p>
          <a:p>
            <a:r>
              <a:rPr lang="sk-SK" dirty="0" smtClean="0"/>
              <a:t>Aliterácia- hromadenie slov s rovnakými začiatočnými hláskami, </a:t>
            </a:r>
            <a:r>
              <a:rPr lang="sk-SK" dirty="0" err="1" smtClean="0"/>
              <a:t>paronomázia</a:t>
            </a:r>
            <a:r>
              <a:rPr lang="sk-SK" dirty="0" smtClean="0"/>
              <a:t> – hromadenie slov s rovnakými začiatočnými slabikami /SZ,  </a:t>
            </a:r>
            <a:r>
              <a:rPr lang="sk-SK" dirty="0" err="1" smtClean="0"/>
              <a:t>zvukosled</a:t>
            </a:r>
            <a:r>
              <a:rPr lang="sk-SK" dirty="0" smtClean="0"/>
              <a:t>- kombinácia</a:t>
            </a:r>
          </a:p>
          <a:p>
            <a:r>
              <a:rPr lang="sk-SK" dirty="0" smtClean="0"/>
              <a:t>Rým- zvuková zhoda slabík na konci verša</a:t>
            </a:r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15616" y="836712"/>
            <a:ext cx="74168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LACO NOVOMESKÝ</a:t>
            </a:r>
          </a:p>
          <a:p>
            <a:endParaRPr lang="sk-SK" dirty="0" smtClean="0"/>
          </a:p>
          <a:p>
            <a:r>
              <a:rPr lang="sk-SK" dirty="0" smtClean="0"/>
              <a:t>Slnce </a:t>
            </a:r>
            <a:r>
              <a:rPr lang="sk-SK" dirty="0" smtClean="0"/>
              <a:t>na </a:t>
            </a:r>
            <a:r>
              <a:rPr lang="sk-SK" dirty="0" smtClean="0"/>
              <a:t>vodách</a:t>
            </a:r>
          </a:p>
          <a:p>
            <a:r>
              <a:rPr lang="sk-SK" smtClean="0"/>
              <a:t>---</a:t>
            </a:r>
            <a:endParaRPr lang="sk-SK" dirty="0" smtClean="0"/>
          </a:p>
          <a:p>
            <a:r>
              <a:rPr lang="sk-SK" dirty="0" smtClean="0"/>
              <a:t>Klin výšin syčí šípy bystriny,</a:t>
            </a:r>
          </a:p>
          <a:p>
            <a:r>
              <a:rPr lang="sk-SK" dirty="0" err="1" smtClean="0"/>
              <a:t>džezuje</a:t>
            </a:r>
            <a:r>
              <a:rPr lang="sk-SK" dirty="0" smtClean="0"/>
              <a:t> </a:t>
            </a:r>
            <a:r>
              <a:rPr lang="sk-SK" dirty="0" err="1" smtClean="0"/>
              <a:t>žvatlavý</a:t>
            </a:r>
            <a:r>
              <a:rPr lang="sk-SK" dirty="0" smtClean="0"/>
              <a:t> džavot riav,</a:t>
            </a:r>
          </a:p>
          <a:p>
            <a:r>
              <a:rPr lang="sk-SK" dirty="0" smtClean="0"/>
              <a:t>krok gondol klokoce tokom potokov</a:t>
            </a:r>
          </a:p>
          <a:p>
            <a:r>
              <a:rPr lang="sk-SK" dirty="0" smtClean="0"/>
              <a:t>pod plotom topoľov</a:t>
            </a:r>
          </a:p>
          <a:p>
            <a:r>
              <a:rPr lang="sk-SK" dirty="0" smtClean="0"/>
              <a:t>a balád balvany valia vlny valného Dunaja:</a:t>
            </a:r>
          </a:p>
          <a:p>
            <a:r>
              <a:rPr lang="sk-SK" dirty="0" err="1" smtClean="0"/>
              <a:t>hujaja</a:t>
            </a:r>
            <a:r>
              <a:rPr lang="sk-SK" dirty="0" smtClean="0"/>
              <a:t>,</a:t>
            </a:r>
          </a:p>
          <a:p>
            <a:r>
              <a:rPr lang="sk-SK" dirty="0" smtClean="0"/>
              <a:t>do mora,</a:t>
            </a:r>
          </a:p>
          <a:p>
            <a:r>
              <a:rPr lang="sk-SK" dirty="0" smtClean="0"/>
              <a:t>do mora,</a:t>
            </a:r>
          </a:p>
          <a:p>
            <a:r>
              <a:rPr lang="sk-SK" dirty="0" err="1" smtClean="0"/>
              <a:t>hujaja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Zvuková rovina jazyka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Vnútorne usporiadaný, systémovo usporiadaný súbor prostriedkov a pravidiel, ktorými sa realizuje zvuková podoba  reči</a:t>
            </a:r>
          </a:p>
          <a:p>
            <a:r>
              <a:rPr lang="sk-SK" dirty="0" smtClean="0"/>
              <a:t>Nie je izolovaná, súvisí s ostatnými rovinami jazyka</a:t>
            </a:r>
          </a:p>
          <a:p>
            <a:r>
              <a:rPr lang="sk-SK" dirty="0" smtClean="0"/>
              <a:t>Jazykovedné disciplíny: </a:t>
            </a:r>
            <a:r>
              <a:rPr lang="sk-SK" b="1" dirty="0" smtClean="0"/>
              <a:t>fonetika</a:t>
            </a:r>
            <a:r>
              <a:rPr lang="sk-SK" dirty="0" smtClean="0"/>
              <a:t> a </a:t>
            </a:r>
            <a:r>
              <a:rPr lang="sk-SK" b="1" dirty="0" smtClean="0"/>
              <a:t>fonológia</a:t>
            </a:r>
          </a:p>
          <a:p>
            <a:r>
              <a:rPr lang="sk-SK" dirty="0" smtClean="0"/>
              <a:t>Základné jednotky: </a:t>
            </a:r>
            <a:r>
              <a:rPr lang="sk-SK" b="1" dirty="0" smtClean="0"/>
              <a:t>hláska</a:t>
            </a:r>
            <a:r>
              <a:rPr lang="sk-SK" dirty="0" smtClean="0"/>
              <a:t> a </a:t>
            </a:r>
            <a:r>
              <a:rPr lang="sk-SK" b="1" dirty="0" smtClean="0"/>
              <a:t>fonéma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Hláska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n</a:t>
            </a:r>
            <a:r>
              <a:rPr lang="sk-SK" dirty="0" smtClean="0"/>
              <a:t>ajmenšia zvuková jednotka</a:t>
            </a:r>
          </a:p>
          <a:p>
            <a:r>
              <a:rPr lang="sk-SK" dirty="0"/>
              <a:t>z</a:t>
            </a:r>
            <a:r>
              <a:rPr lang="sk-SK" dirty="0" smtClean="0"/>
              <a:t>vuk ustáleného znenia utvorený rečovými orgánmi</a:t>
            </a:r>
          </a:p>
          <a:p>
            <a:r>
              <a:rPr lang="sk-SK" dirty="0"/>
              <a:t>k</a:t>
            </a:r>
            <a:r>
              <a:rPr lang="sk-SK" dirty="0" smtClean="0"/>
              <a:t>onkrétna realizácia fonémy v reči</a:t>
            </a:r>
          </a:p>
          <a:p>
            <a:r>
              <a:rPr lang="sk-SK" dirty="0" smtClean="0"/>
              <a:t>Fonetika skúma: kde a ako sa hlásky tvoria, ako ich počujeme, ako sa správajú v spojení s inými hláskami</a:t>
            </a:r>
          </a:p>
          <a:p>
            <a:r>
              <a:rPr lang="sk-SK" dirty="0" smtClean="0"/>
              <a:t>Tiež: ako sa tvoria slabiky a vyššie celky reči, prozodické vlastnosti</a:t>
            </a:r>
          </a:p>
          <a:p>
            <a:r>
              <a:rPr lang="sk-SK" dirty="0" smtClean="0"/>
              <a:t>Fonetický zápis textu: </a:t>
            </a:r>
            <a:r>
              <a:rPr lang="sk-SK" b="1" dirty="0" smtClean="0"/>
              <a:t>transkripcia, v </a:t>
            </a:r>
            <a:r>
              <a:rPr lang="sk-SK" dirty="0" smtClean="0"/>
              <a:t>hranatých </a:t>
            </a:r>
            <a:r>
              <a:rPr lang="sk-SK" dirty="0"/>
              <a:t>zátvorkách </a:t>
            </a:r>
            <a:r>
              <a:rPr lang="sk-SK" b="1" dirty="0"/>
              <a:t>[</a:t>
            </a:r>
            <a:r>
              <a:rPr lang="sk-SK" b="1" dirty="0" err="1"/>
              <a:t>ďeťi</a:t>
            </a:r>
            <a:r>
              <a:rPr lang="sk-SK" b="1" dirty="0"/>
              <a:t>],</a:t>
            </a:r>
            <a:r>
              <a:rPr lang="sk-SK" dirty="0"/>
              <a:t> uvádzané v </a:t>
            </a:r>
            <a:r>
              <a:rPr lang="sk-SK" i="1" dirty="0"/>
              <a:t>Pravidlá slovenskej výslovnosti (PSV), Príručný slovník slovenskej výslovnosti </a:t>
            </a:r>
            <a:endParaRPr lang="sk-SK" dirty="0"/>
          </a:p>
          <a:p>
            <a:endParaRPr lang="sk-SK" b="1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Fonéma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Zvuková jednotka, schopná rozlišovať význam slov alebo tvarov: </a:t>
            </a:r>
            <a:r>
              <a:rPr lang="sk-SK" dirty="0" err="1" smtClean="0"/>
              <a:t>s</a:t>
            </a:r>
            <a:r>
              <a:rPr lang="sk-SK" b="1" dirty="0" err="1" smtClean="0"/>
              <a:t>u</a:t>
            </a:r>
            <a:r>
              <a:rPr lang="sk-SK" dirty="0" err="1" smtClean="0"/>
              <a:t>d-s</a:t>
            </a:r>
            <a:r>
              <a:rPr lang="sk-SK" b="1" dirty="0" err="1" smtClean="0"/>
              <a:t>ú</a:t>
            </a:r>
            <a:r>
              <a:rPr lang="sk-SK" dirty="0" err="1" smtClean="0"/>
              <a:t>d</a:t>
            </a:r>
            <a:r>
              <a:rPr lang="sk-SK" dirty="0" smtClean="0"/>
              <a:t>, </a:t>
            </a:r>
            <a:r>
              <a:rPr lang="sk-SK" b="1" dirty="0" smtClean="0"/>
              <a:t>l</a:t>
            </a:r>
            <a:r>
              <a:rPr lang="sk-SK" dirty="0" smtClean="0"/>
              <a:t>a</a:t>
            </a:r>
            <a:r>
              <a:rPr lang="sk-SK" b="1" dirty="0" smtClean="0"/>
              <a:t>ň</a:t>
            </a:r>
            <a:r>
              <a:rPr lang="sk-SK" dirty="0" smtClean="0"/>
              <a:t>- </a:t>
            </a:r>
            <a:r>
              <a:rPr lang="sk-SK" b="1" dirty="0" smtClean="0"/>
              <a:t>ľ</a:t>
            </a:r>
            <a:r>
              <a:rPr lang="sk-SK" dirty="0" smtClean="0"/>
              <a:t>a</a:t>
            </a:r>
            <a:r>
              <a:rPr lang="sk-SK" b="1" dirty="0" smtClean="0"/>
              <a:t>n</a:t>
            </a:r>
          </a:p>
          <a:p>
            <a:r>
              <a:rPr lang="sk-SK" dirty="0" smtClean="0"/>
              <a:t>Môže mať rôzne varianty, ktoré nerozlišujú význam:[</a:t>
            </a:r>
            <a:r>
              <a:rPr lang="en-US" dirty="0" smtClean="0"/>
              <a:t> </a:t>
            </a:r>
            <a:r>
              <a:rPr lang="sk-SK" dirty="0"/>
              <a:t>Ja</a:t>
            </a:r>
            <a:r>
              <a:rPr lang="sk-SK" b="1" dirty="0"/>
              <a:t>n</a:t>
            </a:r>
            <a:r>
              <a:rPr lang="sk-SK" dirty="0"/>
              <a:t>o – </a:t>
            </a:r>
            <a:r>
              <a:rPr lang="sk-SK" dirty="0" err="1" smtClean="0"/>
              <a:t>Ja</a:t>
            </a:r>
            <a:r>
              <a:rPr lang="sk-SK" b="1" dirty="0" err="1" smtClean="0"/>
              <a:t>ŋ</a:t>
            </a:r>
            <a:r>
              <a:rPr lang="sk-SK" dirty="0" err="1" smtClean="0"/>
              <a:t>ko</a:t>
            </a:r>
            <a:r>
              <a:rPr lang="sk-SK" dirty="0" smtClean="0"/>
              <a:t>]</a:t>
            </a:r>
            <a:r>
              <a:rPr lang="sk-SK" b="1" dirty="0" smtClean="0"/>
              <a:t> </a:t>
            </a:r>
            <a:r>
              <a:rPr lang="sk-SK" b="1" dirty="0" err="1"/>
              <a:t>n-ŋ</a:t>
            </a:r>
            <a:r>
              <a:rPr lang="sk-SK" b="1" dirty="0"/>
              <a:t> – 2 samostatné hlásky vo </a:t>
            </a:r>
            <a:r>
              <a:rPr lang="sk-SK" b="1" dirty="0" smtClean="0"/>
              <a:t>výslovnosti</a:t>
            </a:r>
            <a:endParaRPr lang="en-US" b="1" dirty="0" smtClean="0"/>
          </a:p>
          <a:p>
            <a:r>
              <a:rPr lang="en-US" b="1" dirty="0" err="1" smtClean="0"/>
              <a:t>Fonol</a:t>
            </a:r>
            <a:r>
              <a:rPr lang="sk-SK" b="1" dirty="0" err="1" smtClean="0"/>
              <a:t>ógia</a:t>
            </a:r>
            <a:r>
              <a:rPr lang="sk-SK" b="1" dirty="0" smtClean="0"/>
              <a:t> </a:t>
            </a:r>
            <a:r>
              <a:rPr lang="sk-SK" dirty="0" smtClean="0"/>
              <a:t>skúma: ktoré zvuky slúžia v jazyku na dorozumievanie; zvuky, ktoré rozlišujú slová a tvary ( vyskytujú sa v pároch)</a:t>
            </a:r>
            <a:endParaRPr lang="en-US" b="1" dirty="0" smtClean="0"/>
          </a:p>
          <a:p>
            <a:endParaRPr lang="sk-SK" dirty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Výslovnosť a pravopis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Jazyk používame v dvoch základných podobách: ústnej a písanej</a:t>
            </a:r>
          </a:p>
          <a:p>
            <a:r>
              <a:rPr lang="sk-SK" dirty="0" smtClean="0"/>
              <a:t>Pravopis- ORTOGRAFIA</a:t>
            </a:r>
          </a:p>
          <a:p>
            <a:r>
              <a:rPr lang="sk-SK" dirty="0" smtClean="0"/>
              <a:t>Výslovnosť- ORTOEPIA- stanovuje pravidlá správnej výslovnosti</a:t>
            </a:r>
          </a:p>
          <a:p>
            <a:r>
              <a:rPr lang="sk-SK" dirty="0" smtClean="0"/>
              <a:t>V SJ: samohláska </a:t>
            </a:r>
            <a:r>
              <a:rPr lang="sk-SK" b="1" dirty="0" smtClean="0"/>
              <a:t>ä, </a:t>
            </a:r>
            <a:r>
              <a:rPr lang="sk-SK" dirty="0" smtClean="0"/>
              <a:t>dvojhlásky: </a:t>
            </a:r>
            <a:r>
              <a:rPr lang="sk-SK" b="1" dirty="0" err="1" smtClean="0"/>
              <a:t>ia</a:t>
            </a:r>
            <a:r>
              <a:rPr lang="sk-SK" b="1" dirty="0" smtClean="0"/>
              <a:t>, </a:t>
            </a:r>
            <a:r>
              <a:rPr lang="sk-SK" b="1" dirty="0" err="1" smtClean="0"/>
              <a:t>ie</a:t>
            </a:r>
            <a:r>
              <a:rPr lang="sk-SK" b="1" dirty="0" smtClean="0"/>
              <a:t>, </a:t>
            </a:r>
            <a:r>
              <a:rPr lang="sk-SK" b="1" dirty="0" err="1" smtClean="0"/>
              <a:t>iu</a:t>
            </a:r>
            <a:r>
              <a:rPr lang="sk-SK" b="1" dirty="0" smtClean="0"/>
              <a:t> , ô,</a:t>
            </a:r>
            <a:r>
              <a:rPr lang="sk-SK" dirty="0" smtClean="0"/>
              <a:t> mäkké spoluhlásky </a:t>
            </a:r>
            <a:r>
              <a:rPr lang="sk-SK" b="1" dirty="0" err="1" smtClean="0"/>
              <a:t>ď,ť,ň,ľ</a:t>
            </a:r>
            <a:r>
              <a:rPr lang="sk-SK" b="1" dirty="0" smtClean="0"/>
              <a:t>, </a:t>
            </a:r>
            <a:r>
              <a:rPr lang="sk-SK" dirty="0" smtClean="0"/>
              <a:t>dlhé slabičné spoluhlásky </a:t>
            </a:r>
            <a:r>
              <a:rPr lang="sk-SK" b="1" dirty="0" err="1" smtClean="0"/>
              <a:t>ĺ,ŕ</a:t>
            </a:r>
            <a:r>
              <a:rPr lang="sk-SK" dirty="0" smtClean="0"/>
              <a:t>, zdvojené spoluhlásky </a:t>
            </a:r>
            <a:r>
              <a:rPr lang="sk-SK" b="1" dirty="0" err="1" smtClean="0"/>
              <a:t>nn</a:t>
            </a:r>
            <a:r>
              <a:rPr lang="sk-SK" b="1" dirty="0" smtClean="0"/>
              <a:t>, mm, </a:t>
            </a:r>
            <a:r>
              <a:rPr lang="sk-SK" b="1" dirty="0" err="1" smtClean="0"/>
              <a:t>kk</a:t>
            </a:r>
            <a:r>
              <a:rPr lang="sk-SK" b="1" dirty="0" smtClean="0"/>
              <a:t>, </a:t>
            </a:r>
            <a:r>
              <a:rPr lang="sk-SK" b="1" dirty="0" err="1" smtClean="0"/>
              <a:t>zs</a:t>
            </a:r>
            <a:r>
              <a:rPr lang="sk-SK" dirty="0" smtClean="0"/>
              <a:t>, ...</a:t>
            </a:r>
          </a:p>
          <a:p>
            <a:r>
              <a:rPr lang="sk-SK" dirty="0" smtClean="0"/>
              <a:t>Organické chyby vo výslovnosti: </a:t>
            </a:r>
            <a:r>
              <a:rPr lang="sk-SK" b="1" dirty="0" smtClean="0"/>
              <a:t>logopédia</a:t>
            </a:r>
            <a:endParaRPr lang="sk-SK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Systém slovenských hlások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k-SK" b="1" dirty="0" smtClean="0"/>
              <a:t>Samohlásky</a:t>
            </a:r>
            <a:r>
              <a:rPr lang="sk-SK" dirty="0" smtClean="0"/>
              <a:t>: tóny, </a:t>
            </a:r>
            <a:r>
              <a:rPr lang="sk-SK" dirty="0"/>
              <a:t>hlasivky kmitajú, priechod výdychového prúdu ostáva voľný</a:t>
            </a:r>
          </a:p>
          <a:p>
            <a:pPr lvl="0"/>
            <a:r>
              <a:rPr lang="sk-SK" dirty="0"/>
              <a:t>rozdiely – v dĺžke, polohe jazyka, účasť pier na artikulácii</a:t>
            </a:r>
          </a:p>
          <a:p>
            <a:endParaRPr lang="sk-SK" dirty="0" smtClean="0"/>
          </a:p>
          <a:p>
            <a:pPr lvl="0"/>
            <a:r>
              <a:rPr lang="sk-SK" b="1" dirty="0" smtClean="0"/>
              <a:t>Spoluhlásky:</a:t>
            </a:r>
            <a:r>
              <a:rPr lang="sk-SK" dirty="0" smtClean="0"/>
              <a:t> </a:t>
            </a:r>
            <a:r>
              <a:rPr lang="sk-SK" dirty="0"/>
              <a:t>šumy, vzduchový prúd naráža na nejakú prekážku</a:t>
            </a:r>
          </a:p>
          <a:p>
            <a:r>
              <a:rPr lang="sk-SK" dirty="0"/>
              <a:t>členia podľa viacerých kritérií (artikulačný orgán, miesta alebo pôvodu artikulácie, účasti hlasu /nosovej dutiny, trvania, sluchového dojmu/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Samohlásky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samohláskové skupiny vyslovujeme splývavo: </a:t>
            </a:r>
            <a:r>
              <a:rPr lang="sk-SK" i="1" dirty="0"/>
              <a:t>pousilovať, zaiskriť</a:t>
            </a:r>
            <a:endParaRPr lang="sk-SK" dirty="0"/>
          </a:p>
          <a:p>
            <a:pPr lvl="0"/>
            <a:r>
              <a:rPr lang="sk-SK" b="1" dirty="0"/>
              <a:t>ä</a:t>
            </a:r>
            <a:r>
              <a:rPr lang="sk-SK" dirty="0"/>
              <a:t> – len vo vysokom štýle, obyčajné </a:t>
            </a:r>
            <a:r>
              <a:rPr lang="sk-SK" b="1" dirty="0"/>
              <a:t>e</a:t>
            </a:r>
            <a:endParaRPr lang="sk-SK" dirty="0"/>
          </a:p>
          <a:p>
            <a:pPr lvl="0"/>
            <a:r>
              <a:rPr lang="sk-SK" dirty="0"/>
              <a:t>základ slabík = slabikotvorná funkcia</a:t>
            </a:r>
          </a:p>
          <a:p>
            <a:pPr lvl="0"/>
            <a:r>
              <a:rPr lang="sk-SK" dirty="0"/>
              <a:t>dlhé samohlásky – vyslovujeme dvojnásobne dlhšie</a:t>
            </a:r>
          </a:p>
          <a:p>
            <a:pPr lvl="0"/>
            <a:r>
              <a:rPr lang="sk-SK" dirty="0"/>
              <a:t>členenie</a:t>
            </a:r>
            <a:r>
              <a:rPr lang="sk-SK" b="1" dirty="0"/>
              <a:t>:    </a:t>
            </a:r>
            <a:r>
              <a:rPr lang="sk-SK" b="1" dirty="0" smtClean="0"/>
              <a:t>krátke: </a:t>
            </a:r>
            <a:r>
              <a:rPr lang="sk-SK" b="1" dirty="0"/>
              <a:t>a, ä, e, i /y, o, u</a:t>
            </a:r>
            <a:endParaRPr lang="sk-SK" dirty="0"/>
          </a:p>
          <a:p>
            <a:r>
              <a:rPr lang="sk-SK" b="1" dirty="0"/>
              <a:t>                    </a:t>
            </a:r>
            <a:r>
              <a:rPr lang="sk-SK" b="1" dirty="0" smtClean="0"/>
              <a:t>dlhé:   </a:t>
            </a:r>
            <a:r>
              <a:rPr lang="sk-SK" b="1" dirty="0"/>
              <a:t>á, é, í, ó, ú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Samohlásky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/>
              <a:t>Dvojhlásky</a:t>
            </a:r>
            <a:endParaRPr lang="sk-SK" dirty="0"/>
          </a:p>
          <a:p>
            <a:pPr lvl="0"/>
            <a:r>
              <a:rPr lang="sk-SK" dirty="0"/>
              <a:t>spojenie dvoch samohláskových prvkov v 1 slabike</a:t>
            </a:r>
          </a:p>
          <a:p>
            <a:pPr lvl="0"/>
            <a:r>
              <a:rPr lang="sk-SK" dirty="0"/>
              <a:t>majú slabikotvornú funkciu</a:t>
            </a:r>
          </a:p>
          <a:p>
            <a:pPr lvl="0"/>
            <a:r>
              <a:rPr lang="sk-SK" dirty="0"/>
              <a:t>vyslovujú vždy v jednej slabike (</a:t>
            </a:r>
            <a:r>
              <a:rPr lang="sk-SK" dirty="0" err="1"/>
              <a:t>trie-da</a:t>
            </a:r>
            <a:r>
              <a:rPr lang="sk-SK" dirty="0"/>
              <a:t>), u cudzích slov, nejde o dvojhlásky, 2 samohlásky vedľa seba (</a:t>
            </a:r>
            <a:r>
              <a:rPr lang="sk-SK" dirty="0" err="1"/>
              <a:t>demokraci</a:t>
            </a:r>
            <a:r>
              <a:rPr lang="sk-SK" dirty="0"/>
              <a:t> – a, </a:t>
            </a:r>
            <a:r>
              <a:rPr lang="sk-SK" dirty="0" err="1"/>
              <a:t>morfológi</a:t>
            </a:r>
            <a:r>
              <a:rPr lang="sk-SK" dirty="0"/>
              <a:t> - a</a:t>
            </a:r>
            <a:r>
              <a:rPr lang="sk-SK" dirty="0" smtClean="0"/>
              <a:t>)</a:t>
            </a:r>
            <a:endParaRPr lang="sk-SK" dirty="0"/>
          </a:p>
          <a:p>
            <a:pPr lvl="0"/>
            <a:r>
              <a:rPr lang="sk-SK" dirty="0"/>
              <a:t>prvá hláska = tlmená, druhá = výraznejšia</a:t>
            </a:r>
          </a:p>
          <a:p>
            <a:pPr lvl="0"/>
            <a:r>
              <a:rPr lang="sk-SK" b="1" dirty="0" err="1"/>
              <a:t>ia</a:t>
            </a:r>
            <a:r>
              <a:rPr lang="sk-SK" b="1" dirty="0"/>
              <a:t>, </a:t>
            </a:r>
            <a:r>
              <a:rPr lang="sk-SK" b="1" dirty="0" err="1"/>
              <a:t>ie</a:t>
            </a:r>
            <a:r>
              <a:rPr lang="sk-SK" b="1" dirty="0"/>
              <a:t>, </a:t>
            </a:r>
            <a:r>
              <a:rPr lang="sk-SK" b="1" dirty="0" err="1"/>
              <a:t>iu</a:t>
            </a:r>
            <a:r>
              <a:rPr lang="sk-SK" b="1" dirty="0"/>
              <a:t>, ô</a:t>
            </a:r>
            <a:endParaRPr lang="sk-SK" dirty="0"/>
          </a:p>
          <a:p>
            <a:pPr lvl="0"/>
            <a:r>
              <a:rPr lang="sk-SK" b="1" dirty="0"/>
              <a:t>chyby vo výslovnosti:</a:t>
            </a:r>
            <a:endParaRPr lang="sk-SK" dirty="0"/>
          </a:p>
          <a:p>
            <a:r>
              <a:rPr lang="sk-SK" dirty="0"/>
              <a:t>[</a:t>
            </a:r>
            <a:r>
              <a:rPr lang="sk-SK" dirty="0" err="1"/>
              <a:t>č</a:t>
            </a:r>
            <a:r>
              <a:rPr lang="sk-SK" b="1" dirty="0" err="1"/>
              <a:t>j</a:t>
            </a:r>
            <a:r>
              <a:rPr lang="sk-SK" dirty="0" err="1"/>
              <a:t>erni</a:t>
            </a:r>
            <a:r>
              <a:rPr lang="sk-SK" dirty="0"/>
              <a:t>, </a:t>
            </a:r>
            <a:r>
              <a:rPr lang="sk-SK" dirty="0" err="1"/>
              <a:t>paň</a:t>
            </a:r>
            <a:r>
              <a:rPr lang="sk-SK" b="1" dirty="0" err="1"/>
              <a:t>j</a:t>
            </a:r>
            <a:r>
              <a:rPr lang="sk-SK" dirty="0" err="1"/>
              <a:t>u</a:t>
            </a:r>
            <a:r>
              <a:rPr lang="sk-SK" dirty="0"/>
              <a:t> / </a:t>
            </a:r>
            <a:r>
              <a:rPr lang="sk-SK" dirty="0" err="1"/>
              <a:t>pol</a:t>
            </a:r>
            <a:r>
              <a:rPr lang="sk-SK" b="1" dirty="0" err="1"/>
              <a:t>já</a:t>
            </a:r>
            <a:r>
              <a:rPr lang="sk-SK" dirty="0"/>
              <a:t>, </a:t>
            </a:r>
            <a:r>
              <a:rPr lang="sk-SK" dirty="0" err="1"/>
              <a:t>v</a:t>
            </a:r>
            <a:r>
              <a:rPr lang="sk-SK" b="1" dirty="0" err="1"/>
              <a:t>jé</a:t>
            </a:r>
            <a:r>
              <a:rPr lang="sk-SK" dirty="0" err="1"/>
              <a:t>m</a:t>
            </a:r>
            <a:r>
              <a:rPr lang="sk-SK" dirty="0"/>
              <a:t> / č</a:t>
            </a:r>
            <a:r>
              <a:rPr lang="sk-SK" b="1" dirty="0"/>
              <a:t>i </a:t>
            </a:r>
            <a:r>
              <a:rPr lang="sk-SK" dirty="0"/>
              <a:t>–</a:t>
            </a:r>
            <a:r>
              <a:rPr lang="sk-SK" b="1" dirty="0"/>
              <a:t>a,</a:t>
            </a:r>
            <a:r>
              <a:rPr lang="sk-SK" dirty="0"/>
              <a:t> </a:t>
            </a:r>
            <a:r>
              <a:rPr lang="sk-SK" dirty="0" err="1"/>
              <a:t>ň</a:t>
            </a:r>
            <a:r>
              <a:rPr lang="sk-SK" b="1" dirty="0" err="1"/>
              <a:t>i</a:t>
            </a:r>
            <a:r>
              <a:rPr lang="sk-SK" dirty="0"/>
              <a:t> – </a:t>
            </a:r>
            <a:r>
              <a:rPr lang="sk-SK" b="1" dirty="0"/>
              <a:t>e</a:t>
            </a:r>
            <a:r>
              <a:rPr lang="sk-SK" dirty="0"/>
              <a:t> / </a:t>
            </a:r>
            <a:r>
              <a:rPr lang="sk-SK" dirty="0" err="1"/>
              <a:t>paň</a:t>
            </a:r>
            <a:r>
              <a:rPr lang="sk-SK" b="1" dirty="0" err="1"/>
              <a:t>ú</a:t>
            </a:r>
            <a:r>
              <a:rPr lang="sk-SK" dirty="0"/>
              <a:t>, </a:t>
            </a:r>
            <a:r>
              <a:rPr lang="sk-SK" dirty="0" err="1"/>
              <a:t>rob</a:t>
            </a:r>
            <a:r>
              <a:rPr lang="sk-SK" b="1" dirty="0" err="1"/>
              <a:t>á</a:t>
            </a:r>
            <a:r>
              <a:rPr lang="sk-SK" dirty="0"/>
              <a:t> / </a:t>
            </a:r>
            <a:r>
              <a:rPr lang="sk-SK" dirty="0" err="1"/>
              <a:t>k</a:t>
            </a:r>
            <a:r>
              <a:rPr lang="sk-SK" b="1" dirty="0" err="1"/>
              <a:t>vo</a:t>
            </a:r>
            <a:r>
              <a:rPr lang="sk-SK" dirty="0" err="1"/>
              <a:t>ň</a:t>
            </a:r>
            <a:r>
              <a:rPr lang="sk-SK" dirty="0"/>
              <a:t>, </a:t>
            </a:r>
            <a:r>
              <a:rPr lang="sk-SK" dirty="0" err="1"/>
              <a:t>k</a:t>
            </a:r>
            <a:r>
              <a:rPr lang="sk-SK" b="1" dirty="0" err="1"/>
              <a:t>vó</a:t>
            </a:r>
            <a:r>
              <a:rPr lang="sk-SK" dirty="0" err="1"/>
              <a:t>ň</a:t>
            </a:r>
            <a:r>
              <a:rPr lang="sk-SK" dirty="0"/>
              <a:t> / </a:t>
            </a:r>
            <a:r>
              <a:rPr lang="sk-SK" dirty="0" err="1"/>
              <a:t>m</a:t>
            </a:r>
            <a:r>
              <a:rPr lang="sk-SK" b="1" dirty="0" err="1"/>
              <a:t>ó</a:t>
            </a:r>
            <a:r>
              <a:rPr lang="sk-SK" dirty="0" err="1"/>
              <a:t>žem</a:t>
            </a:r>
            <a:r>
              <a:rPr lang="sk-SK" dirty="0"/>
              <a:t> ]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Spoluhlásky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k-SK" dirty="0"/>
              <a:t>členenie podľa a) </a:t>
            </a:r>
            <a:r>
              <a:rPr lang="sk-SK" i="1" dirty="0"/>
              <a:t>vplyvu na pravopis</a:t>
            </a:r>
            <a:r>
              <a:rPr lang="sk-SK" dirty="0"/>
              <a:t> </a:t>
            </a:r>
            <a:r>
              <a:rPr lang="sk-SK" b="1" dirty="0" err="1"/>
              <a:t>i-y</a:t>
            </a:r>
            <a:r>
              <a:rPr lang="sk-SK" b="1" dirty="0"/>
              <a:t> (mäkké – tvrdé – obojaké )</a:t>
            </a:r>
            <a:endParaRPr lang="sk-SK" dirty="0"/>
          </a:p>
          <a:p>
            <a:r>
              <a:rPr lang="sk-SK" b="1" dirty="0"/>
              <a:t>                               </a:t>
            </a:r>
            <a:r>
              <a:rPr lang="sk-SK" dirty="0"/>
              <a:t>b) </a:t>
            </a:r>
            <a:r>
              <a:rPr lang="sk-SK" i="1" dirty="0"/>
              <a:t>účasti hlasiviek pri artikulácii </a:t>
            </a:r>
            <a:r>
              <a:rPr lang="sk-SK" b="1" dirty="0"/>
              <a:t>(znelé /neznelé)</a:t>
            </a:r>
            <a:endParaRPr lang="sk-SK" dirty="0"/>
          </a:p>
          <a:p>
            <a:pPr>
              <a:buNone/>
            </a:pPr>
            <a:endParaRPr lang="sk-SK" dirty="0"/>
          </a:p>
          <a:p>
            <a:r>
              <a:rPr lang="sk-SK" b="1" dirty="0"/>
              <a:t>tvrdé: d t n l k g h ch</a:t>
            </a:r>
            <a:endParaRPr lang="sk-SK" dirty="0"/>
          </a:p>
          <a:p>
            <a:r>
              <a:rPr lang="sk-SK" b="1" dirty="0"/>
              <a:t>mäkké: ď ť ň ľ c č š </a:t>
            </a:r>
            <a:r>
              <a:rPr lang="sk-SK" b="1" dirty="0" err="1"/>
              <a:t>dz</a:t>
            </a:r>
            <a:r>
              <a:rPr lang="sk-SK" b="1" dirty="0"/>
              <a:t> </a:t>
            </a:r>
            <a:r>
              <a:rPr lang="sk-SK" b="1" dirty="0" err="1"/>
              <a:t>dž</a:t>
            </a:r>
            <a:r>
              <a:rPr lang="sk-SK" b="1" dirty="0"/>
              <a:t> ž j</a:t>
            </a:r>
            <a:endParaRPr lang="sk-SK" dirty="0"/>
          </a:p>
          <a:p>
            <a:r>
              <a:rPr lang="sk-SK" b="1" dirty="0"/>
              <a:t>obojaké: b m p r s v z </a:t>
            </a:r>
            <a:r>
              <a:rPr lang="sk-SK" b="1" dirty="0" smtClean="0"/>
              <a:t>f</a:t>
            </a:r>
          </a:p>
          <a:p>
            <a:r>
              <a:rPr lang="sk-SK" b="1" dirty="0" smtClean="0"/>
              <a:t>Znelé párové:       </a:t>
            </a:r>
            <a:r>
              <a:rPr lang="sk-SK" b="1" dirty="0" err="1" smtClean="0"/>
              <a:t>b,d,ď,g,dz,dž,z,ž,h,v</a:t>
            </a:r>
            <a:endParaRPr lang="sk-SK" b="1" dirty="0" smtClean="0"/>
          </a:p>
          <a:p>
            <a:r>
              <a:rPr lang="sk-SK" b="1" dirty="0" smtClean="0"/>
              <a:t>Neznelé párové:  </a:t>
            </a:r>
            <a:r>
              <a:rPr lang="sk-SK" b="1" dirty="0" err="1" smtClean="0"/>
              <a:t>p,t</a:t>
            </a:r>
            <a:r>
              <a:rPr lang="sk-SK" b="1" dirty="0" smtClean="0"/>
              <a:t>, ť, k, c, č, s, </a:t>
            </a:r>
            <a:r>
              <a:rPr lang="sk-SK" b="1" dirty="0" err="1" smtClean="0"/>
              <a:t>š,ch,f</a:t>
            </a:r>
            <a:endParaRPr lang="sk-SK" b="1" dirty="0" smtClean="0"/>
          </a:p>
          <a:p>
            <a:r>
              <a:rPr lang="sk-SK" b="1" dirty="0" smtClean="0"/>
              <a:t>Znelé nepárové/zvučné: </a:t>
            </a:r>
            <a:r>
              <a:rPr lang="sk-SK" b="1" dirty="0" err="1" smtClean="0"/>
              <a:t>m,n,ň,l,ľ,ĺ,r,ŕ,j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754</Words>
  <Application>Microsoft Office PowerPoint</Application>
  <PresentationFormat>Prezentácia na obrazovke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Motív Office</vt:lpstr>
      <vt:lpstr>Zvuková rovina jazyka</vt:lpstr>
      <vt:lpstr>Zvuková rovina jazyka</vt:lpstr>
      <vt:lpstr>Hláska</vt:lpstr>
      <vt:lpstr>Fonéma</vt:lpstr>
      <vt:lpstr>Výslovnosť a pravopis</vt:lpstr>
      <vt:lpstr>Systém slovenských hlások</vt:lpstr>
      <vt:lpstr>Samohlásky</vt:lpstr>
      <vt:lpstr>Samohlásky</vt:lpstr>
      <vt:lpstr>Spoluhlásky</vt:lpstr>
      <vt:lpstr>Znelostná asimilácia</vt:lpstr>
      <vt:lpstr>Znelostná asimilácia</vt:lpstr>
      <vt:lpstr>Slabika</vt:lpstr>
      <vt:lpstr>Intonačné prostriedky/ prozodické vlastnosti reči</vt:lpstr>
      <vt:lpstr>Intonačné prostriedky/ prozodické vlastnosti reči</vt:lpstr>
      <vt:lpstr>Výslovnostné štýly</vt:lpstr>
      <vt:lpstr>Štylistické využitie hlások</vt:lpstr>
      <vt:lpstr>Štylistické využitie hlások</vt:lpstr>
      <vt:lpstr>Snímka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Zvuková rovina jazyka</dc:title>
  <dc:creator>SSUS2</dc:creator>
  <cp:lastModifiedBy>SSUS2</cp:lastModifiedBy>
  <cp:revision>11</cp:revision>
  <dcterms:created xsi:type="dcterms:W3CDTF">2015-09-15T19:46:27Z</dcterms:created>
  <dcterms:modified xsi:type="dcterms:W3CDTF">2015-09-24T20:52:35Z</dcterms:modified>
</cp:coreProperties>
</file>