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B20A-B7DE-40B0-B997-D325D7178308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01E87-4521-4812-A836-03252FA46B7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Y48FpWq6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Symboliymus</a:t>
            </a:r>
            <a:r>
              <a:rPr lang="en-US" dirty="0" smtClean="0"/>
              <a:t>, </a:t>
            </a:r>
            <a:r>
              <a:rPr lang="en-US" dirty="0" err="1" smtClean="0"/>
              <a:t>novosymbolizmus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i="1" dirty="0" err="1" smtClean="0"/>
              <a:t>Neosymbolizmus</a:t>
            </a:r>
            <a:r>
              <a:rPr lang="sk-SK" b="1" dirty="0" smtClean="0"/>
              <a:t> – medzivojnové obdobie</a:t>
            </a:r>
          </a:p>
          <a:p>
            <a:r>
              <a:rPr lang="sk-SK" b="1" dirty="0" smtClean="0"/>
              <a:t> </a:t>
            </a:r>
            <a:r>
              <a:rPr lang="sk-SK" dirty="0" smtClean="0"/>
              <a:t>myšlienky básnik vyjadruje prostredníctvom symbolov, nadväzuje na predchádzajúci smer symbolizmus.</a:t>
            </a:r>
          </a:p>
          <a:p>
            <a:r>
              <a:rPr lang="sk-SK" b="1" dirty="0" smtClean="0"/>
              <a:t>Emil Boleslav Lukáč</a:t>
            </a:r>
            <a:r>
              <a:rPr lang="sk-SK" dirty="0" smtClean="0"/>
              <a:t> vo svojej tvorbe opisoval smútok, bolesť, sklamanie. Nadviazal na domáci (Krasko) i svetový symbolizmus (</a:t>
            </a:r>
            <a:r>
              <a:rPr lang="sk-SK" dirty="0" err="1" smtClean="0"/>
              <a:t>Baudelaire</a:t>
            </a:r>
            <a:r>
              <a:rPr lang="sk-SK" dirty="0" smtClean="0"/>
              <a:t>, </a:t>
            </a:r>
            <a:r>
              <a:rPr lang="sk-SK" dirty="0" err="1" smtClean="0"/>
              <a:t>Rimbaud</a:t>
            </a:r>
            <a:r>
              <a:rPr lang="sk-SK" dirty="0" smtClean="0"/>
              <a:t>). Básnické zbierky:</a:t>
            </a:r>
            <a:br>
              <a:rPr lang="sk-SK" dirty="0" smtClean="0"/>
            </a:br>
            <a:r>
              <a:rPr lang="sk-SK" b="1" u="sng" dirty="0" smtClean="0"/>
              <a:t>Dunaj a Seina</a:t>
            </a:r>
            <a:r>
              <a:rPr lang="sk-SK" dirty="0" smtClean="0"/>
              <a:t> už názov je symbolický, Dunaj = domov a Seina = cudzina. Autor prináša protiklady domova a sveta, dediny a mesta, rodného kraja a cudziny, pričom domov je symbolom morálnych hodnôt a cudzina symbolom skazenosti.</a:t>
            </a:r>
            <a:br>
              <a:rPr lang="sk-SK" dirty="0" smtClean="0"/>
            </a:br>
            <a:r>
              <a:rPr lang="sk-SK" b="1" u="sng" dirty="0" smtClean="0"/>
              <a:t>O láske neláskavej</a:t>
            </a:r>
            <a:r>
              <a:rPr lang="sk-SK" dirty="0" smtClean="0"/>
              <a:t> autor podáva vlastný pohľad na lásku, ktorú považuje za cit plný paradoxov, kontrastov, je to protikladná hra citu a rozumu, lyrický subjekt z nepochopiteľných dôvodov nie je schopný dosiahnuť </a:t>
            </a:r>
            <a:r>
              <a:rPr lang="sk-SK" smtClean="0"/>
              <a:t>stav naplnenia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Spolo</a:t>
            </a:r>
            <a:r>
              <a:rPr lang="sk-SK" dirty="0" err="1" smtClean="0"/>
              <a:t>čenská</a:t>
            </a:r>
            <a:r>
              <a:rPr lang="sk-SK" dirty="0" smtClean="0"/>
              <a:t> situácia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 2. polovica 19. storočia, veľké politické a spoločenské zmeny, svet rozdelený medzi mocnosti- súperenie / VB, Nemecko, Franc./</a:t>
            </a:r>
          </a:p>
          <a:p>
            <a:r>
              <a:rPr lang="sk-SK" dirty="0" smtClean="0"/>
              <a:t>Rýchle životné tempo, konkurenčný boj, anonymita mesta, pocit samoty, opustenia</a:t>
            </a:r>
          </a:p>
          <a:p>
            <a:r>
              <a:rPr lang="sk-SK" dirty="0" smtClean="0"/>
              <a:t>Rast sociálnych neistôt</a:t>
            </a:r>
          </a:p>
          <a:p>
            <a:r>
              <a:rPr lang="sk-SK" dirty="0" smtClean="0"/>
              <a:t>Kríza spoločnosti a kultúry</a:t>
            </a:r>
          </a:p>
          <a:p>
            <a:r>
              <a:rPr lang="sk-SK" dirty="0" smtClean="0"/>
              <a:t>Všetky problémy vyústili do katastrofy I. svetovej vojny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Vplyv spol. situácie na umenie a literatúru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Vznik modernej literatúry (poézie) – literárna  moderna</a:t>
            </a:r>
          </a:p>
          <a:p>
            <a:r>
              <a:rPr lang="sk-SK" dirty="0" smtClean="0"/>
              <a:t>Patria sem smery ako: symbolizmus, dekadencia, impresionizmus</a:t>
            </a:r>
          </a:p>
          <a:p>
            <a:r>
              <a:rPr lang="sk-SK" dirty="0" smtClean="0"/>
              <a:t>V popredí dôraz na jedinečnosť lyrického/autorského subjektu /autor v neriešiteľnom konflikte s nehumánnou spoločnosťou/</a:t>
            </a:r>
          </a:p>
          <a:p>
            <a:r>
              <a:rPr lang="sk-SK" dirty="0" smtClean="0"/>
              <a:t>Lyrický subjekt = človek -samotár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Symbolizmus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Reakcia na „</a:t>
            </a:r>
            <a:r>
              <a:rPr lang="sk-SK" dirty="0" err="1" smtClean="0"/>
              <a:t>parnasizmus</a:t>
            </a:r>
            <a:r>
              <a:rPr lang="sk-SK" dirty="0" smtClean="0"/>
              <a:t>“ </a:t>
            </a:r>
          </a:p>
          <a:p>
            <a:r>
              <a:rPr lang="sk-SK" dirty="0"/>
              <a:t>snaha preniknúť do podstaty vecí cez sústredené vnímanie a estetický </a:t>
            </a:r>
            <a:r>
              <a:rPr lang="sk-SK" dirty="0" smtClean="0"/>
              <a:t>zážitok</a:t>
            </a:r>
            <a:endParaRPr lang="sk-SK" dirty="0"/>
          </a:p>
          <a:p>
            <a:r>
              <a:rPr lang="sk-SK" dirty="0"/>
              <a:t>snaha </a:t>
            </a:r>
            <a:r>
              <a:rPr lang="sk-SK" dirty="0" smtClean="0"/>
              <a:t>o vytvorenie </a:t>
            </a:r>
            <a:r>
              <a:rPr lang="sk-SK" dirty="0"/>
              <a:t>výrazu, ktorý by bol priamym vyjadrením básnikovej </a:t>
            </a:r>
            <a:r>
              <a:rPr lang="sk-SK" dirty="0" smtClean="0"/>
              <a:t>citlivosti</a:t>
            </a:r>
            <a:endParaRPr lang="sk-SK" dirty="0"/>
          </a:p>
          <a:p>
            <a:r>
              <a:rPr lang="sk-SK" dirty="0"/>
              <a:t>symbol </a:t>
            </a:r>
            <a:r>
              <a:rPr lang="sk-SK" dirty="0" smtClean="0"/>
              <a:t>= </a:t>
            </a:r>
            <a:r>
              <a:rPr lang="sk-SK" dirty="0"/>
              <a:t>konkrétny </a:t>
            </a:r>
            <a:r>
              <a:rPr lang="sk-SK" dirty="0" smtClean="0"/>
              <a:t>predmet na vyjadrenie abstraktného pojmu</a:t>
            </a:r>
          </a:p>
          <a:p>
            <a:r>
              <a:rPr lang="sk-SK" dirty="0"/>
              <a:t>nezáujem o dejiny (</a:t>
            </a:r>
            <a:r>
              <a:rPr lang="sk-SK" dirty="0" smtClean="0"/>
              <a:t>minulosť </a:t>
            </a:r>
            <a:r>
              <a:rPr lang="sk-SK" dirty="0"/>
              <a:t>nie je naša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/>
              <a:t>fantázia </a:t>
            </a:r>
            <a:r>
              <a:rPr lang="sk-SK" dirty="0" smtClean="0"/>
              <a:t>a sen –veľká úloha</a:t>
            </a:r>
            <a:endParaRPr lang="sk-SK" dirty="0"/>
          </a:p>
          <a:p>
            <a:r>
              <a:rPr lang="sk-SK" dirty="0"/>
              <a:t>autorský subjektivizmus </a:t>
            </a:r>
            <a:r>
              <a:rPr lang="sk-SK" dirty="0" smtClean="0"/>
              <a:t>a individualizmus –ruka </a:t>
            </a:r>
            <a:r>
              <a:rPr lang="sk-SK" dirty="0"/>
              <a:t>v ruke so </a:t>
            </a:r>
            <a:r>
              <a:rPr lang="sk-SK" dirty="0" smtClean="0"/>
              <a:t>symbolizmom</a:t>
            </a:r>
          </a:p>
          <a:p>
            <a:r>
              <a:rPr lang="sk-SK" dirty="0" smtClean="0"/>
              <a:t>Skutočnosť je </a:t>
            </a:r>
            <a:r>
              <a:rPr lang="sk-SK" dirty="0"/>
              <a:t>vyjadrená </a:t>
            </a:r>
            <a:r>
              <a:rPr lang="sk-SK" dirty="0" smtClean="0"/>
              <a:t>v </a:t>
            </a:r>
            <a:r>
              <a:rPr lang="sk-SK" dirty="0"/>
              <a:t>náznakoch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Symbolizmus- poetika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forma </a:t>
            </a:r>
            <a:r>
              <a:rPr lang="sk-SK" dirty="0" smtClean="0"/>
              <a:t>básní: sugescia (duševný </a:t>
            </a:r>
            <a:r>
              <a:rPr lang="sk-SK" dirty="0"/>
              <a:t>vplyv na inú osobu), </a:t>
            </a:r>
          </a:p>
          <a:p>
            <a:r>
              <a:rPr lang="sk-SK" dirty="0" smtClean="0"/>
              <a:t>Evokácia (výzvy </a:t>
            </a:r>
            <a:r>
              <a:rPr lang="sk-SK" dirty="0"/>
              <a:t>vyvolané v mysli)</a:t>
            </a:r>
          </a:p>
          <a:p>
            <a:r>
              <a:rPr lang="sk-SK" dirty="0" smtClean="0"/>
              <a:t>narušenie prozódie (kvôli </a:t>
            </a:r>
            <a:r>
              <a:rPr lang="sk-SK" dirty="0"/>
              <a:t>zvukovým efektom, ktoré vytvárali vzťah medzi slovom a hudbou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/>
              <a:t>asociatívna </a:t>
            </a:r>
            <a:r>
              <a:rPr lang="sk-SK" dirty="0" smtClean="0"/>
              <a:t> metóda (t</a:t>
            </a:r>
            <a:r>
              <a:rPr lang="sk-SK" dirty="0"/>
              <a:t>. </a:t>
            </a:r>
            <a:r>
              <a:rPr lang="sk-SK" dirty="0" err="1"/>
              <a:t>j.voľné</a:t>
            </a:r>
            <a:r>
              <a:rPr lang="sk-SK" dirty="0"/>
              <a:t> združovanie predstáv)</a:t>
            </a:r>
          </a:p>
          <a:p>
            <a:r>
              <a:rPr lang="sk-SK" dirty="0" smtClean="0"/>
              <a:t>voľný verš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FRANCÚZSKA LITERATÚRA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sk-SK" dirty="0"/>
          </a:p>
          <a:p>
            <a:r>
              <a:rPr lang="sk-SK" b="1" dirty="0" err="1"/>
              <a:t>Charles</a:t>
            </a:r>
            <a:r>
              <a:rPr lang="sk-SK" b="1" dirty="0"/>
              <a:t> </a:t>
            </a:r>
            <a:r>
              <a:rPr lang="sk-SK" b="1" dirty="0" err="1" smtClean="0"/>
              <a:t>Baudelaire</a:t>
            </a:r>
            <a:r>
              <a:rPr lang="sk-SK" b="1" dirty="0" smtClean="0"/>
              <a:t> </a:t>
            </a:r>
            <a:r>
              <a:rPr lang="sk-SK" dirty="0" smtClean="0"/>
              <a:t>-vplyv </a:t>
            </a:r>
            <a:r>
              <a:rPr lang="sk-SK" dirty="0" err="1" smtClean="0"/>
              <a:t>Poea</a:t>
            </a:r>
            <a:r>
              <a:rPr lang="sk-SK" dirty="0" smtClean="0"/>
              <a:t>- </a:t>
            </a:r>
            <a:r>
              <a:rPr lang="sk-SK" dirty="0" err="1" smtClean="0"/>
              <a:t>básn.zbierka</a:t>
            </a:r>
            <a:r>
              <a:rPr lang="sk-SK" dirty="0" smtClean="0"/>
              <a:t> Kvety zla - vytrpel </a:t>
            </a:r>
            <a:r>
              <a:rPr lang="sk-SK" dirty="0"/>
              <a:t>si za ňu nemálo spoločenského </a:t>
            </a:r>
            <a:r>
              <a:rPr lang="sk-SK" dirty="0" smtClean="0"/>
              <a:t>utrpenia, bola </a:t>
            </a:r>
            <a:r>
              <a:rPr lang="sk-SK" dirty="0"/>
              <a:t>urážkou náboženstva, </a:t>
            </a:r>
            <a:r>
              <a:rPr lang="sk-SK" dirty="0" smtClean="0"/>
              <a:t>etiky</a:t>
            </a:r>
            <a:r>
              <a:rPr lang="sk-SK" dirty="0"/>
              <a:t>, morálky, </a:t>
            </a:r>
          </a:p>
          <a:p>
            <a:r>
              <a:rPr lang="sk-SK" dirty="0"/>
              <a:t>spoločenských </a:t>
            </a:r>
            <a:r>
              <a:rPr lang="sk-SK" dirty="0" smtClean="0"/>
              <a:t>mravov; súdny </a:t>
            </a:r>
            <a:r>
              <a:rPr lang="sk-SK" dirty="0"/>
              <a:t>zákaz na 6 básní, neskôr na celú zbierku</a:t>
            </a:r>
          </a:p>
          <a:p>
            <a:r>
              <a:rPr lang="sk-SK" dirty="0"/>
              <a:t>z</a:t>
            </a:r>
            <a:r>
              <a:rPr lang="sk-SK" dirty="0" smtClean="0"/>
              <a:t>obrazenie </a:t>
            </a:r>
            <a:r>
              <a:rPr lang="sk-SK" dirty="0"/>
              <a:t>vlastného vnútra, využívanie kontrastov (viera </a:t>
            </a:r>
            <a:r>
              <a:rPr lang="sk-SK" dirty="0" smtClean="0"/>
              <a:t>– nevera</a:t>
            </a:r>
            <a:r>
              <a:rPr lang="sk-SK" dirty="0"/>
              <a:t>; krása </a:t>
            </a:r>
            <a:r>
              <a:rPr lang="sk-SK" dirty="0" smtClean="0"/>
              <a:t>–mrzkosť</a:t>
            </a:r>
            <a:r>
              <a:rPr lang="sk-SK" dirty="0"/>
              <a:t>; radosť </a:t>
            </a:r>
            <a:r>
              <a:rPr lang="sk-SK" dirty="0" smtClean="0"/>
              <a:t>– zúfalstvo</a:t>
            </a:r>
            <a:r>
              <a:rPr lang="sk-SK" dirty="0"/>
              <a:t>; vzbura </a:t>
            </a:r>
            <a:r>
              <a:rPr lang="sk-SK" dirty="0" smtClean="0"/>
              <a:t>–pokora</a:t>
            </a:r>
            <a:r>
              <a:rPr lang="sk-SK" dirty="0"/>
              <a:t>; bolesť </a:t>
            </a:r>
            <a:r>
              <a:rPr lang="sk-SK" dirty="0" smtClean="0"/>
              <a:t>–rozkoš</a:t>
            </a:r>
            <a:r>
              <a:rPr lang="sk-SK" dirty="0"/>
              <a:t>)</a:t>
            </a:r>
          </a:p>
          <a:p>
            <a:r>
              <a:rPr lang="sk-SK" dirty="0" smtClean="0"/>
              <a:t>báseň  Mrcina </a:t>
            </a:r>
            <a:r>
              <a:rPr lang="sk-SK" dirty="0"/>
              <a:t>(prirovnáva krásu ľudského </a:t>
            </a:r>
            <a:r>
              <a:rPr lang="sk-SK" dirty="0" smtClean="0"/>
              <a:t>tela k zdochline –zdôrazňuje </a:t>
            </a:r>
            <a:r>
              <a:rPr lang="sk-SK" dirty="0"/>
              <a:t>prázdnotu a </a:t>
            </a:r>
            <a:r>
              <a:rPr lang="sk-SK" dirty="0" smtClean="0"/>
              <a:t>bezvýznamnosť </a:t>
            </a:r>
            <a:r>
              <a:rPr lang="sk-SK" dirty="0"/>
              <a:t>ľudského bytia)</a:t>
            </a:r>
          </a:p>
          <a:p>
            <a:r>
              <a:rPr lang="sk-SK" dirty="0" smtClean="0"/>
              <a:t>proti </a:t>
            </a:r>
            <a:r>
              <a:rPr lang="sk-SK" dirty="0"/>
              <a:t>deformovaniu životných hodnôt, tvrdí, že človek nemôže dosiahnuť šťastie normálne, musí </a:t>
            </a:r>
            <a:r>
              <a:rPr lang="sk-SK" dirty="0" smtClean="0"/>
              <a:t>si </a:t>
            </a:r>
            <a:r>
              <a:rPr lang="sk-SK" dirty="0"/>
              <a:t>ho vydobyť zo zla</a:t>
            </a:r>
          </a:p>
          <a:p>
            <a:r>
              <a:rPr lang="sk-SK" dirty="0" smtClean="0">
                <a:hlinkClick r:id="rId2"/>
              </a:rPr>
              <a:t>https://www.youtube.com/watch?v=VnY48FpWq6o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FRANCÚZSKA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 err="1"/>
              <a:t>Jean</a:t>
            </a:r>
            <a:r>
              <a:rPr lang="sk-SK" b="1" dirty="0"/>
              <a:t> </a:t>
            </a:r>
            <a:r>
              <a:rPr lang="sk-SK" b="1" dirty="0" err="1"/>
              <a:t>Arthur</a:t>
            </a:r>
            <a:r>
              <a:rPr lang="sk-SK" b="1" dirty="0"/>
              <a:t> </a:t>
            </a:r>
            <a:r>
              <a:rPr lang="sk-SK" b="1" dirty="0" err="1" smtClean="0"/>
              <a:t>Rimbaud</a:t>
            </a:r>
            <a:r>
              <a:rPr lang="sk-SK" b="1" dirty="0" smtClean="0"/>
              <a:t> </a:t>
            </a:r>
            <a:r>
              <a:rPr lang="sk-SK" dirty="0" smtClean="0"/>
              <a:t>otec </a:t>
            </a:r>
            <a:r>
              <a:rPr lang="sk-SK" dirty="0"/>
              <a:t>bol námorný kapitán, odišiel od nich; </a:t>
            </a:r>
            <a:r>
              <a:rPr lang="sk-SK" dirty="0" smtClean="0"/>
              <a:t>matka bola </a:t>
            </a:r>
            <a:r>
              <a:rPr lang="sk-SK" dirty="0"/>
              <a:t>konzervatívna a on sa proti tomu </a:t>
            </a:r>
            <a:r>
              <a:rPr lang="sk-SK" dirty="0" smtClean="0"/>
              <a:t>búril; </a:t>
            </a:r>
            <a:r>
              <a:rPr lang="sk-SK" dirty="0"/>
              <a:t>nezhody </a:t>
            </a:r>
            <a:r>
              <a:rPr lang="sk-SK" dirty="0" smtClean="0"/>
              <a:t>s matkou riešil </a:t>
            </a:r>
            <a:r>
              <a:rPr lang="sk-SK" dirty="0"/>
              <a:t>útekmi</a:t>
            </a:r>
          </a:p>
          <a:p>
            <a:r>
              <a:rPr lang="sk-SK" dirty="0" smtClean="0"/>
              <a:t>hlavný </a:t>
            </a:r>
            <a:r>
              <a:rPr lang="sk-SK" dirty="0"/>
              <a:t>predstaviteľ novej vlny francúzskej poézie druhej polovice 19. </a:t>
            </a:r>
            <a:r>
              <a:rPr lang="sk-SK" dirty="0" smtClean="0"/>
              <a:t>storočia -modernej </a:t>
            </a:r>
            <a:r>
              <a:rPr lang="sk-SK" dirty="0"/>
              <a:t>a senzitívnej, </a:t>
            </a:r>
            <a:endParaRPr lang="sk-SK" dirty="0" smtClean="0"/>
          </a:p>
          <a:p>
            <a:r>
              <a:rPr lang="sk-SK" dirty="0" err="1"/>
              <a:t>s</a:t>
            </a:r>
            <a:r>
              <a:rPr lang="sk-SK" dirty="0" err="1" smtClean="0"/>
              <a:t>ynestézia</a:t>
            </a:r>
            <a:r>
              <a:rPr lang="sk-SK" dirty="0" smtClean="0"/>
              <a:t>- splývanie, miešanie vnemov rôznych  zmyslových oblastí  (sluchových, zrakových, hmatových)</a:t>
            </a:r>
            <a:endParaRPr lang="sk-SK" dirty="0"/>
          </a:p>
          <a:p>
            <a:r>
              <a:rPr lang="sk-SK" dirty="0"/>
              <a:t>jeden z tzv. „prekliatych básnikov“, experimentátor s mnohoznačnými </a:t>
            </a:r>
            <a:r>
              <a:rPr lang="sk-SK" dirty="0" smtClean="0"/>
              <a:t>významami </a:t>
            </a:r>
            <a:r>
              <a:rPr lang="sk-SK" dirty="0"/>
              <a:t>slov, písal básne plné </a:t>
            </a:r>
            <a:r>
              <a:rPr lang="sk-SK" dirty="0" smtClean="0"/>
              <a:t>revolty</a:t>
            </a:r>
            <a:r>
              <a:rPr lang="sk-SK" dirty="0"/>
              <a:t>, túžby po slobode, láske i sociálnej rovnosti.</a:t>
            </a:r>
          </a:p>
          <a:p>
            <a:r>
              <a:rPr lang="sk-SK" dirty="0" smtClean="0"/>
              <a:t>jeho </a:t>
            </a:r>
            <a:r>
              <a:rPr lang="sk-SK" dirty="0"/>
              <a:t>poézia je plná </a:t>
            </a:r>
            <a:r>
              <a:rPr lang="sk-SK" dirty="0" err="1" smtClean="0"/>
              <a:t>rozporu,zameraná</a:t>
            </a:r>
            <a:r>
              <a:rPr lang="sk-SK" dirty="0" smtClean="0"/>
              <a:t> proti </a:t>
            </a:r>
            <a:r>
              <a:rPr lang="sk-SK" dirty="0"/>
              <a:t>klamstvu, útlaku, </a:t>
            </a:r>
            <a:r>
              <a:rPr lang="sk-SK" dirty="0" smtClean="0"/>
              <a:t>pretvárke</a:t>
            </a:r>
            <a:endParaRPr lang="sk-SK" dirty="0"/>
          </a:p>
          <a:p>
            <a:r>
              <a:rPr lang="sk-SK" dirty="0"/>
              <a:t>ovplyvnený senzualizmom (filozofický smer, ktorý chce poznať skutočnosť na základe citov a </a:t>
            </a:r>
            <a:r>
              <a:rPr lang="sk-SK" dirty="0" smtClean="0"/>
              <a:t>pocitov),očarenie </a:t>
            </a:r>
            <a:r>
              <a:rPr lang="sk-SK" dirty="0"/>
              <a:t>prírodou, sociálne motívy, ľúbostné až erotické motívy (V zelenej krčmičke)</a:t>
            </a:r>
          </a:p>
          <a:p>
            <a:r>
              <a:rPr lang="sk-SK" dirty="0" smtClean="0"/>
              <a:t>nový </a:t>
            </a:r>
            <a:r>
              <a:rPr lang="sk-SK" dirty="0"/>
              <a:t>konkrétny jazyk</a:t>
            </a:r>
          </a:p>
          <a:p>
            <a:r>
              <a:rPr lang="sk-SK" dirty="0"/>
              <a:t>p</a:t>
            </a:r>
            <a:r>
              <a:rPr lang="sk-SK" dirty="0" smtClean="0"/>
              <a:t>rvotina - Pobyt v pekle, </a:t>
            </a:r>
            <a:r>
              <a:rPr lang="sk-SK" dirty="0"/>
              <a:t>zbierka </a:t>
            </a:r>
            <a:r>
              <a:rPr lang="sk-SK" dirty="0" smtClean="0"/>
              <a:t> Básne a  Iluminácie 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FRANCÚZSKA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sz="4200" b="1" dirty="0"/>
              <a:t>Paul </a:t>
            </a:r>
            <a:r>
              <a:rPr lang="sk-SK" sz="4200" b="1" dirty="0" err="1" smtClean="0"/>
              <a:t>Verlaine</a:t>
            </a:r>
            <a:r>
              <a:rPr lang="sk-SK" sz="4200" dirty="0" err="1" smtClean="0"/>
              <a:t>-jeden</a:t>
            </a:r>
            <a:r>
              <a:rPr lang="sk-SK" sz="4200" dirty="0" smtClean="0"/>
              <a:t> </a:t>
            </a:r>
            <a:r>
              <a:rPr lang="sk-SK" sz="4200" dirty="0"/>
              <a:t>zo zakladateľov symbolizmu </a:t>
            </a:r>
            <a:endParaRPr lang="sk-SK" sz="4200" dirty="0" smtClean="0"/>
          </a:p>
          <a:p>
            <a:r>
              <a:rPr lang="sk-SK" sz="4200" dirty="0" smtClean="0"/>
              <a:t>Eufónia ako typický prostriedok</a:t>
            </a:r>
          </a:p>
          <a:p>
            <a:r>
              <a:rPr lang="sk-SK" sz="4200" dirty="0" smtClean="0"/>
              <a:t>Nálady blízko k smútku, slabosti , únave a nostalgii- márny boj s nečinnosťou, pocity zo stavu spoločnosti, zo života </a:t>
            </a:r>
          </a:p>
          <a:p>
            <a:r>
              <a:rPr lang="sk-SK" sz="4200" b="1" dirty="0" smtClean="0"/>
              <a:t>Sugescia </a:t>
            </a:r>
            <a:r>
              <a:rPr lang="sk-SK" sz="4200" dirty="0" smtClean="0"/>
              <a:t>nálady</a:t>
            </a:r>
            <a:endParaRPr lang="sk-SK" sz="4200" dirty="0"/>
          </a:p>
          <a:p>
            <a:r>
              <a:rPr lang="sk-SK" sz="4200" dirty="0" smtClean="0"/>
              <a:t>rozpomienky </a:t>
            </a:r>
            <a:r>
              <a:rPr lang="sk-SK" sz="4200" dirty="0"/>
              <a:t>na toto obdobie uchoval v diele </a:t>
            </a:r>
            <a:r>
              <a:rPr lang="sk-SK" sz="4200" dirty="0" smtClean="0"/>
              <a:t> </a:t>
            </a:r>
            <a:r>
              <a:rPr lang="sk-SK" sz="4200" b="1" dirty="0" smtClean="0"/>
              <a:t>Prekliati básnici</a:t>
            </a:r>
          </a:p>
          <a:p>
            <a:pPr>
              <a:buNone/>
            </a:pPr>
            <a:r>
              <a:rPr lang="sk-SK" sz="4200" b="1" dirty="0"/>
              <a:t> </a:t>
            </a:r>
            <a:r>
              <a:rPr lang="sk-SK" sz="4200" b="1" dirty="0" smtClean="0"/>
              <a:t>                  </a:t>
            </a:r>
          </a:p>
          <a:p>
            <a:pPr>
              <a:buNone/>
            </a:pPr>
            <a:r>
              <a:rPr lang="sk-SK" sz="4200" b="1" dirty="0"/>
              <a:t> </a:t>
            </a:r>
            <a:r>
              <a:rPr lang="sk-SK" sz="4200" b="1" dirty="0" smtClean="0"/>
              <a:t>            </a:t>
            </a:r>
            <a:r>
              <a:rPr lang="sk-SK" sz="4200" dirty="0" smtClean="0"/>
              <a:t>Básnické umenie</a:t>
            </a:r>
          </a:p>
          <a:p>
            <a:pPr>
              <a:buNone/>
            </a:pPr>
            <a:r>
              <a:rPr lang="sk-SK" sz="4200" dirty="0"/>
              <a:t> </a:t>
            </a:r>
            <a:r>
              <a:rPr lang="sk-SK" sz="4200" dirty="0" smtClean="0"/>
              <a:t>     Najmä </a:t>
            </a:r>
            <a:r>
              <a:rPr lang="sk-SK" sz="4200" dirty="0"/>
              <a:t>hudbu! To ti neprekáža</a:t>
            </a:r>
          </a:p>
          <a:p>
            <a:pPr>
              <a:buNone/>
            </a:pPr>
            <a:r>
              <a:rPr lang="sk-SK" sz="4200" dirty="0" smtClean="0"/>
              <a:t>      vziať </a:t>
            </a:r>
            <a:r>
              <a:rPr lang="sk-SK" sz="4200" dirty="0"/>
              <a:t>slovo, čo neumelé </a:t>
            </a:r>
            <a:r>
              <a:rPr lang="sk-SK" sz="4200" dirty="0" smtClean="0"/>
              <a:t>je,</a:t>
            </a:r>
          </a:p>
          <a:p>
            <a:pPr>
              <a:buNone/>
            </a:pPr>
            <a:r>
              <a:rPr lang="sk-SK" sz="4200" dirty="0"/>
              <a:t> </a:t>
            </a:r>
            <a:r>
              <a:rPr lang="sk-SK" sz="4200" dirty="0" smtClean="0"/>
              <a:t>     čo </a:t>
            </a:r>
            <a:r>
              <a:rPr lang="sk-SK" sz="4200" dirty="0"/>
              <a:t>každý vánok ľahko rozveje,</a:t>
            </a:r>
          </a:p>
          <a:p>
            <a:pPr>
              <a:buNone/>
            </a:pPr>
            <a:r>
              <a:rPr lang="sk-SK" sz="4200" dirty="0" smtClean="0"/>
              <a:t>      nie </a:t>
            </a:r>
            <a:r>
              <a:rPr lang="sk-SK" sz="4200" dirty="0"/>
              <a:t>tie, čo viažu sa, či vážia.</a:t>
            </a:r>
          </a:p>
          <a:p>
            <a:pPr>
              <a:buNone/>
            </a:pPr>
            <a:r>
              <a:rPr lang="sk-SK" sz="4200" dirty="0" smtClean="0"/>
              <a:t>      Ani </a:t>
            </a:r>
            <a:r>
              <a:rPr lang="sk-SK" sz="4200" dirty="0"/>
              <a:t>si neváž príliš</a:t>
            </a:r>
          </a:p>
          <a:p>
            <a:pPr>
              <a:buNone/>
            </a:pPr>
            <a:r>
              <a:rPr lang="sk-SK" sz="4200" dirty="0" smtClean="0"/>
              <a:t>      slov</a:t>
            </a:r>
            <a:r>
              <a:rPr lang="sk-SK" sz="4200" dirty="0"/>
              <a:t>.</a:t>
            </a:r>
          </a:p>
          <a:p>
            <a:pPr>
              <a:buNone/>
            </a:pPr>
            <a:r>
              <a:rPr lang="sk-SK" sz="4200" dirty="0" smtClean="0"/>
              <a:t>      Prejav </a:t>
            </a:r>
            <a:r>
              <a:rPr lang="sk-SK" sz="4200" dirty="0"/>
              <a:t>im svoje pohŕdanie:</a:t>
            </a:r>
          </a:p>
          <a:p>
            <a:pPr>
              <a:buNone/>
            </a:pPr>
            <a:r>
              <a:rPr lang="sk-SK" sz="4200" dirty="0" smtClean="0"/>
              <a:t>      pieseň </a:t>
            </a:r>
            <a:r>
              <a:rPr lang="sk-SK" sz="4200" dirty="0"/>
              <a:t>sa vtedy dobrou stane,</a:t>
            </a:r>
          </a:p>
          <a:p>
            <a:pPr>
              <a:buNone/>
            </a:pPr>
            <a:r>
              <a:rPr lang="sk-SK" sz="4200" dirty="0" smtClean="0"/>
              <a:t>      keď </a:t>
            </a:r>
            <a:r>
              <a:rPr lang="sk-SK" sz="4200" dirty="0"/>
              <a:t>sa to presné pospája v nej s hmlou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IVAN KRASKO- zakladateľ </a:t>
            </a:r>
            <a:r>
              <a:rPr lang="sk-SK" dirty="0"/>
              <a:t>slovenskej literárnej </a:t>
            </a:r>
            <a:r>
              <a:rPr lang="sk-SK" dirty="0" smtClean="0"/>
              <a:t>moderny vlastným </a:t>
            </a:r>
            <a:r>
              <a:rPr lang="sk-SK" dirty="0"/>
              <a:t>menom Ján </a:t>
            </a:r>
            <a:r>
              <a:rPr lang="sk-SK" dirty="0" err="1"/>
              <a:t>Botto</a:t>
            </a:r>
            <a:r>
              <a:rPr lang="sk-SK" dirty="0"/>
              <a:t>, písal pod mnohými </a:t>
            </a:r>
            <a:r>
              <a:rPr lang="sk-SK" dirty="0" smtClean="0"/>
              <a:t>pseudonymami </a:t>
            </a:r>
            <a:r>
              <a:rPr lang="sk-SK" dirty="0"/>
              <a:t>ako napr.: Janko Cigáň; meno Ivan Krasko mu prisúdil </a:t>
            </a:r>
            <a:r>
              <a:rPr lang="sk-SK" dirty="0" smtClean="0"/>
              <a:t>Svetozá</a:t>
            </a:r>
            <a:r>
              <a:rPr lang="sk-SK" dirty="0"/>
              <a:t>r</a:t>
            </a:r>
            <a:r>
              <a:rPr lang="sk-SK" dirty="0" smtClean="0"/>
              <a:t> </a:t>
            </a:r>
            <a:r>
              <a:rPr lang="sk-SK" dirty="0" err="1" smtClean="0"/>
              <a:t>Hurban</a:t>
            </a:r>
            <a:r>
              <a:rPr lang="sk-SK" dirty="0" smtClean="0"/>
              <a:t> </a:t>
            </a:r>
            <a:r>
              <a:rPr lang="sk-SK" dirty="0" err="1"/>
              <a:t>Vajanský</a:t>
            </a:r>
            <a:r>
              <a:rPr lang="sk-SK" dirty="0"/>
              <a:t> </a:t>
            </a:r>
          </a:p>
          <a:p>
            <a:r>
              <a:rPr lang="sk-SK" dirty="0" smtClean="0"/>
              <a:t>Tvorba:</a:t>
            </a:r>
            <a:r>
              <a:rPr lang="sk-SK" dirty="0"/>
              <a:t> </a:t>
            </a:r>
            <a:r>
              <a:rPr lang="sk-SK" dirty="0" smtClean="0"/>
              <a:t>sústreďuje </a:t>
            </a:r>
            <a:r>
              <a:rPr lang="sk-SK" dirty="0"/>
              <a:t>sa na atmosféru básne, netradičné vyjadrenie vlastných stavov </a:t>
            </a:r>
            <a:r>
              <a:rPr lang="sk-SK" dirty="0" smtClean="0"/>
              <a:t>a nálad </a:t>
            </a:r>
            <a:r>
              <a:rPr lang="sk-SK" dirty="0"/>
              <a:t>cez lyrický </a:t>
            </a:r>
            <a:r>
              <a:rPr lang="sk-SK" dirty="0" smtClean="0"/>
              <a:t>subjekt- rozpor medzi </a:t>
            </a:r>
            <a:r>
              <a:rPr lang="sk-SK" dirty="0"/>
              <a:t>osobnou túžbou </a:t>
            </a:r>
            <a:r>
              <a:rPr lang="sk-SK" dirty="0" smtClean="0"/>
              <a:t>-snom </a:t>
            </a:r>
            <a:r>
              <a:rPr lang="sk-SK" dirty="0"/>
              <a:t>a</a:t>
            </a:r>
          </a:p>
          <a:p>
            <a:r>
              <a:rPr lang="sk-SK" dirty="0" smtClean="0"/>
              <a:t>Realitou</a:t>
            </a:r>
          </a:p>
          <a:p>
            <a:r>
              <a:rPr lang="sk-SK" dirty="0" smtClean="0"/>
              <a:t>pre </a:t>
            </a:r>
            <a:r>
              <a:rPr lang="sk-SK" dirty="0"/>
              <a:t>jeho básne je príznačné zmyslové </a:t>
            </a:r>
            <a:r>
              <a:rPr lang="sk-SK" dirty="0" smtClean="0"/>
              <a:t>vnímanie senzualizmus</a:t>
            </a:r>
            <a:endParaRPr lang="sk-SK" dirty="0"/>
          </a:p>
          <a:p>
            <a:r>
              <a:rPr lang="sk-SK" dirty="0"/>
              <a:t>zbierka </a:t>
            </a:r>
            <a:r>
              <a:rPr lang="sk-SK" dirty="0" smtClean="0"/>
              <a:t> </a:t>
            </a:r>
            <a:r>
              <a:rPr lang="sk-SK" dirty="0" err="1" smtClean="0"/>
              <a:t>Nox</a:t>
            </a:r>
            <a:r>
              <a:rPr lang="sk-SK" dirty="0" smtClean="0"/>
              <a:t> </a:t>
            </a:r>
            <a:r>
              <a:rPr lang="sk-SK" dirty="0" err="1"/>
              <a:t>et</a:t>
            </a:r>
            <a:r>
              <a:rPr lang="sk-SK" dirty="0"/>
              <a:t> </a:t>
            </a:r>
            <a:r>
              <a:rPr lang="sk-SK" dirty="0" err="1"/>
              <a:t>solitudo</a:t>
            </a:r>
            <a:r>
              <a:rPr lang="sk-SK" dirty="0"/>
              <a:t> </a:t>
            </a:r>
            <a:r>
              <a:rPr lang="sk-SK" dirty="0" smtClean="0"/>
              <a:t>= </a:t>
            </a:r>
            <a:r>
              <a:rPr lang="sk-SK" dirty="0"/>
              <a:t>Noc </a:t>
            </a:r>
            <a:r>
              <a:rPr lang="sk-SK" dirty="0" smtClean="0"/>
              <a:t>a </a:t>
            </a:r>
            <a:r>
              <a:rPr lang="sk-SK" dirty="0" err="1" smtClean="0"/>
              <a:t>samota:vyjadruje</a:t>
            </a:r>
            <a:r>
              <a:rPr lang="sk-SK" dirty="0" smtClean="0"/>
              <a:t> </a:t>
            </a:r>
            <a:r>
              <a:rPr lang="sk-SK" dirty="0"/>
              <a:t>tu postoje moderného človeka uprostred doby, v ktorej žije </a:t>
            </a:r>
            <a:r>
              <a:rPr lang="sk-SK" dirty="0" smtClean="0"/>
              <a:t>pociťuje </a:t>
            </a:r>
            <a:r>
              <a:rPr lang="sk-SK" dirty="0"/>
              <a:t>osamelosť, opustenosť, samotu, </a:t>
            </a:r>
            <a:r>
              <a:rPr lang="sk-SK" dirty="0" smtClean="0"/>
              <a:t>smútok, pesimizmus</a:t>
            </a:r>
            <a:r>
              <a:rPr lang="sk-SK" dirty="0"/>
              <a:t>, sklamanie, skepsu</a:t>
            </a:r>
          </a:p>
          <a:p>
            <a:r>
              <a:rPr lang="sk-SK" dirty="0" smtClean="0"/>
              <a:t>lyrický </a:t>
            </a:r>
            <a:r>
              <a:rPr lang="sk-SK" dirty="0"/>
              <a:t>hrdina splýva </a:t>
            </a:r>
            <a:r>
              <a:rPr lang="sk-SK" dirty="0" smtClean="0"/>
              <a:t>s básnikom</a:t>
            </a:r>
            <a:endParaRPr lang="sk-SK" dirty="0"/>
          </a:p>
          <a:p>
            <a:r>
              <a:rPr lang="sk-SK" dirty="0" smtClean="0"/>
              <a:t>prevládajú osobné </a:t>
            </a:r>
            <a:r>
              <a:rPr lang="sk-SK" dirty="0"/>
              <a:t>motívy, sú vyjadrené prostredníctvom prírody, každá báseň je drámou </a:t>
            </a:r>
            <a:r>
              <a:rPr lang="sk-SK" dirty="0" smtClean="0"/>
              <a:t>duše</a:t>
            </a:r>
          </a:p>
          <a:p>
            <a:r>
              <a:rPr lang="sk-SK" dirty="0" smtClean="0"/>
              <a:t>Symboly: dážď, </a:t>
            </a:r>
            <a:r>
              <a:rPr lang="sk-SK" dirty="0"/>
              <a:t>hmla, Boh, noc, les, havran, krása, príroda, </a:t>
            </a:r>
            <a:r>
              <a:rPr lang="sk-SK" dirty="0" smtClean="0"/>
              <a:t>topole, opustené </a:t>
            </a:r>
            <a:r>
              <a:rPr lang="sk-SK" dirty="0"/>
              <a:t>pole, </a:t>
            </a:r>
            <a:r>
              <a:rPr lang="sk-SK" dirty="0" smtClean="0"/>
              <a:t>opustené </a:t>
            </a:r>
            <a:r>
              <a:rPr lang="sk-SK" dirty="0"/>
              <a:t>ruky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765</Words>
  <Application>Microsoft Office PowerPoint</Application>
  <PresentationFormat>Prezentácia na obrazovke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Symboliymus, novosymbolizmus</vt:lpstr>
      <vt:lpstr>Spoločenská situácia</vt:lpstr>
      <vt:lpstr>Vplyv spol. situácie na umenie a literatúru</vt:lpstr>
      <vt:lpstr>Symbolizmus</vt:lpstr>
      <vt:lpstr>Symbolizmus- poetika</vt:lpstr>
      <vt:lpstr>FRANCÚZSKA LITERATÚRA </vt:lpstr>
      <vt:lpstr>FRANCÚZSKA LITERATÚRA</vt:lpstr>
      <vt:lpstr>FRANCÚZSKA LITERATÚRA</vt:lpstr>
      <vt:lpstr>SLOVENSKÁ LITERATÚRA</vt:lpstr>
      <vt:lpstr>SLOVENSKÁ 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Symboliymus, novosymbolizmus</dc:title>
  <dc:creator>SSUS2</dc:creator>
  <cp:lastModifiedBy>SSUS2</cp:lastModifiedBy>
  <cp:revision>2</cp:revision>
  <dcterms:created xsi:type="dcterms:W3CDTF">2015-10-20T09:11:58Z</dcterms:created>
  <dcterms:modified xsi:type="dcterms:W3CDTF">2015-10-20T11:51:25Z</dcterms:modified>
</cp:coreProperties>
</file>