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800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5912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63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408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049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9249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5370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472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706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673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415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CC5D8-2396-4CA7-9D8D-768DAD5859D4}" type="datetimeFigureOut">
              <a:rPr lang="sk-SK" smtClean="0"/>
              <a:t>4. 10. 2016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E3B5-4A86-4E17-9A16-1D9D5B45D3F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05721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Svetová literatúra po roku 1945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8454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A. </a:t>
            </a:r>
            <a:r>
              <a:rPr lang="sk-SK" dirty="0" err="1" smtClean="0"/>
              <a:t>Ginsberg</a:t>
            </a:r>
            <a:r>
              <a:rPr lang="sk-SK" dirty="0" smtClean="0"/>
              <a:t>: Vytie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Súbor poém- básní v próze, tematicky čerpá z ciest po Amerike, zameriava sa na sociálnu problematiku, ale nemoralizuje, vyrovnáva sa s civilizáciou</a:t>
            </a:r>
          </a:p>
          <a:p>
            <a:r>
              <a:rPr lang="sk-SK" dirty="0" smtClean="0"/>
              <a:t>Sarkastická kritika Ameriky 50-tych rokov, odpor ku konvenciám, vojne, hmotným statkom a peniazom</a:t>
            </a:r>
          </a:p>
          <a:p>
            <a:r>
              <a:rPr lang="sk-SK" dirty="0" smtClean="0"/>
              <a:t>Využíva slang a vulgarizmy, ruší tabuizované témy, celý  náklad bol zhabaný- súdny proces (kazí morálku mládeže), ktorý vyhral, nakoniec ako dobrá reklama, zbierka vyšla v 50 000 náklade</a:t>
            </a:r>
          </a:p>
          <a:p>
            <a:r>
              <a:rPr lang="sk-SK" dirty="0" smtClean="0"/>
              <a:t>Nová poetika založená na bezprostrednosti</a:t>
            </a:r>
          </a:p>
          <a:p>
            <a:r>
              <a:rPr lang="sk-SK" dirty="0" smtClean="0"/>
              <a:t>Autor pojmu </a:t>
            </a:r>
            <a:r>
              <a:rPr lang="sk-SK" dirty="0" err="1" smtClean="0"/>
              <a:t>flower-power</a:t>
            </a:r>
            <a:r>
              <a:rPr lang="sk-SK" dirty="0" smtClean="0"/>
              <a:t>, </a:t>
            </a:r>
            <a:r>
              <a:rPr lang="sk-SK" dirty="0" err="1" smtClean="0"/>
              <a:t>hippies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92894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Próza </a:t>
            </a:r>
            <a:r>
              <a:rPr lang="sk-SK" dirty="0" err="1" smtClean="0"/>
              <a:t>beat-generation</a:t>
            </a:r>
            <a:r>
              <a:rPr lang="sk-SK" dirty="0" smtClean="0"/>
              <a:t>, J. </a:t>
            </a:r>
            <a:r>
              <a:rPr lang="sk-SK" dirty="0" err="1" smtClean="0"/>
              <a:t>Kerouac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Okrem veršov písal aj spontánnu prózu, autobiografickú, podáva zároveň obraz o životnom štýle a živote </a:t>
            </a:r>
            <a:r>
              <a:rPr lang="sk-SK" dirty="0" err="1" smtClean="0"/>
              <a:t>beatnikov</a:t>
            </a:r>
            <a:r>
              <a:rPr lang="sk-SK" dirty="0" smtClean="0"/>
              <a:t>, žil tuláckym životom, zomrel na vyčerpanie v Kalifornii (</a:t>
            </a:r>
            <a:r>
              <a:rPr lang="sk-SK" dirty="0" err="1" smtClean="0"/>
              <a:t>beatnici</a:t>
            </a:r>
            <a:r>
              <a:rPr lang="sk-SK" dirty="0" smtClean="0"/>
              <a:t> nachádzali zmysel vo fyzickej práci)</a:t>
            </a:r>
            <a:endParaRPr lang="sk-SK" dirty="0"/>
          </a:p>
          <a:p>
            <a:r>
              <a:rPr lang="sk-SK" dirty="0" smtClean="0"/>
              <a:t>Jeho hrdinovia hľadajú uspokojenie v neviazanom, absolútne slobodnom živote</a:t>
            </a:r>
          </a:p>
          <a:p>
            <a:r>
              <a:rPr lang="sk-SK" dirty="0" smtClean="0"/>
              <a:t>Román </a:t>
            </a:r>
            <a:r>
              <a:rPr lang="sk-SK" b="1" dirty="0" smtClean="0"/>
              <a:t>Na ceste</a:t>
            </a:r>
            <a:r>
              <a:rPr lang="sk-SK" dirty="0" smtClean="0"/>
              <a:t>: cesty naprieč Amerikou 1947-50, prúd pocitov, stavov a nálad v plynulom toku slov a </a:t>
            </a:r>
            <a:r>
              <a:rPr lang="sk-SK" dirty="0" smtClean="0"/>
              <a:t>nesúrodých </a:t>
            </a:r>
            <a:r>
              <a:rPr lang="sk-SK" dirty="0" smtClean="0"/>
              <a:t>obrazoch</a:t>
            </a:r>
          </a:p>
          <a:p>
            <a:r>
              <a:rPr lang="sk-SK" dirty="0" smtClean="0"/>
              <a:t>Priamy rozprávač, hovorový jazyk, </a:t>
            </a:r>
            <a:r>
              <a:rPr lang="sk-SK" dirty="0" smtClean="0"/>
              <a:t>symboly, </a:t>
            </a:r>
            <a:r>
              <a:rPr lang="sk-SK" dirty="0" smtClean="0"/>
              <a:t>myšlienky budhizmu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538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Americká dráma po 1945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Tennessee </a:t>
            </a:r>
            <a:r>
              <a:rPr lang="sk-SK" dirty="0" err="1" smtClean="0"/>
              <a:t>Wiliams</a:t>
            </a:r>
            <a:endParaRPr lang="sk-SK" dirty="0" smtClean="0"/>
          </a:p>
          <a:p>
            <a:r>
              <a:rPr lang="sk-SK" dirty="0" smtClean="0"/>
              <a:t>Mačka na rozpálenej plechovej streche</a:t>
            </a:r>
          </a:p>
          <a:p>
            <a:r>
              <a:rPr lang="sk-SK" dirty="0" smtClean="0"/>
              <a:t>Električka zvaná túžba: psychologická dráma v troch dejstvách, symbolicky pomenovaná podľa názvu električky v New </a:t>
            </a:r>
            <a:r>
              <a:rPr lang="sk-SK" dirty="0" err="1" smtClean="0"/>
              <a:t>Orleans</a:t>
            </a:r>
            <a:r>
              <a:rPr lang="sk-SK" dirty="0" smtClean="0"/>
              <a:t>, analýza predstáv o minulosti, ktoré vedú k sebaklamu, zobrazenie, ako ľudská krutosť, brutalita a násilie ničia ľudské vzťahy</a:t>
            </a:r>
          </a:p>
          <a:p>
            <a:r>
              <a:rPr lang="sk-SK" dirty="0" err="1" smtClean="0"/>
              <a:t>Blanche</a:t>
            </a:r>
            <a:r>
              <a:rPr lang="sk-SK" dirty="0" smtClean="0"/>
              <a:t> </a:t>
            </a:r>
            <a:r>
              <a:rPr lang="sk-SK" dirty="0" err="1" smtClean="0"/>
              <a:t>Du</a:t>
            </a:r>
            <a:r>
              <a:rPr lang="sk-SK" dirty="0" smtClean="0"/>
              <a:t> </a:t>
            </a:r>
            <a:r>
              <a:rPr lang="sk-SK" dirty="0" err="1" smtClean="0"/>
              <a:t>Boisová</a:t>
            </a:r>
            <a:r>
              <a:rPr lang="sk-SK" dirty="0" smtClean="0"/>
              <a:t> po rozpade manželstva uteká zo </a:t>
            </a:r>
            <a:r>
              <a:rPr lang="sk-SK" dirty="0" err="1" smtClean="0"/>
              <a:t>schátraného</a:t>
            </a:r>
            <a:r>
              <a:rPr lang="sk-SK" dirty="0" smtClean="0"/>
              <a:t> sídla k sestre, kde hľadá východisko z prežitej traumy. Tam ju však ničí primitívny švagor </a:t>
            </a:r>
            <a:r>
              <a:rPr lang="sk-SK" dirty="0" err="1" smtClean="0"/>
              <a:t>Stanley</a:t>
            </a:r>
            <a:r>
              <a:rPr lang="sk-SK" dirty="0" smtClean="0"/>
              <a:t>, surovo jej berie sny a ilúzie, nakoniec ju znásilní. Neverí jej však ani vlastná sestra, a tak končí v ústave pre choromyseľných, hrubá sila a </a:t>
            </a:r>
            <a:r>
              <a:rPr lang="sk-SK" dirty="0" smtClean="0"/>
              <a:t>pokrytectvo </a:t>
            </a:r>
            <a:r>
              <a:rPr lang="sk-SK" dirty="0" smtClean="0"/>
              <a:t>víťazí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38832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Francúzska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Nadväzuje na tradície a medzivojnové avantgardy</a:t>
            </a:r>
          </a:p>
          <a:p>
            <a:r>
              <a:rPr lang="sk-SK" dirty="0" smtClean="0"/>
              <a:t>Druhá svetová vojna a okupácia Francúzska Nemeckom zasiahla aj do </a:t>
            </a:r>
            <a:r>
              <a:rPr lang="sk-SK" dirty="0" err="1" smtClean="0"/>
              <a:t>literatúry-boj</a:t>
            </a:r>
            <a:r>
              <a:rPr lang="sk-SK" dirty="0" smtClean="0"/>
              <a:t> za humanizmus </a:t>
            </a:r>
          </a:p>
          <a:p>
            <a:r>
              <a:rPr lang="sk-SK" dirty="0" smtClean="0"/>
              <a:t>Mnohí spisovatelia položili svoj život (</a:t>
            </a:r>
            <a:r>
              <a:rPr lang="sk-SK" dirty="0" err="1" smtClean="0"/>
              <a:t>Saint-Exupéry</a:t>
            </a:r>
            <a:r>
              <a:rPr lang="sk-SK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6387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Antoine</a:t>
            </a:r>
            <a:r>
              <a:rPr lang="sk-SK" dirty="0" smtClean="0"/>
              <a:t> </a:t>
            </a:r>
            <a:r>
              <a:rPr lang="sk-SK" dirty="0" err="1" smtClean="0"/>
              <a:t>de</a:t>
            </a:r>
            <a:r>
              <a:rPr lang="sk-SK" dirty="0" smtClean="0"/>
              <a:t> </a:t>
            </a:r>
            <a:r>
              <a:rPr lang="sk-SK" dirty="0" err="1" smtClean="0"/>
              <a:t>Saint-Exupéry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Od detstva sa zaujímal o letectvo, bol pilotom v rôznych spoločnostiach, niekoľkokrát havaroval, zahynul pri prieskumnom lete z Korziky</a:t>
            </a:r>
          </a:p>
          <a:p>
            <a:r>
              <a:rPr lang="sk-SK" dirty="0" smtClean="0"/>
              <a:t>Dielo plné humanizmu, s leteckou tematikou, vlastné zážitky</a:t>
            </a:r>
          </a:p>
          <a:p>
            <a:r>
              <a:rPr lang="sk-SK" dirty="0" smtClean="0"/>
              <a:t>Romány </a:t>
            </a:r>
            <a:r>
              <a:rPr lang="sk-SK" b="1" dirty="0" smtClean="0"/>
              <a:t>Južná pošta, Zem ľudí</a:t>
            </a:r>
            <a:r>
              <a:rPr lang="sk-SK" dirty="0" smtClean="0"/>
              <a:t>, kniha </a:t>
            </a:r>
            <a:r>
              <a:rPr lang="sk-SK" dirty="0" err="1" smtClean="0"/>
              <a:t>esejí-</a:t>
            </a:r>
            <a:r>
              <a:rPr lang="sk-SK" b="1" dirty="0" err="1" smtClean="0"/>
              <a:t>Citadela</a:t>
            </a:r>
            <a:endParaRPr lang="sk-SK" b="1" dirty="0" smtClean="0"/>
          </a:p>
          <a:p>
            <a:r>
              <a:rPr lang="sk-SK" dirty="0" smtClean="0"/>
              <a:t>Filozofická rozprávka </a:t>
            </a:r>
            <a:r>
              <a:rPr lang="sk-SK" b="1" dirty="0" smtClean="0"/>
              <a:t>Malý princ: </a:t>
            </a:r>
            <a:r>
              <a:rPr lang="sk-SK" dirty="0" smtClean="0"/>
              <a:t>pre dospelých aj deti, ilustroval sám autor, venoval priateľovi </a:t>
            </a:r>
            <a:r>
              <a:rPr lang="sk-SK" dirty="0" err="1" smtClean="0"/>
              <a:t>Léonovi</a:t>
            </a:r>
            <a:r>
              <a:rPr lang="sk-SK" dirty="0" smtClean="0"/>
              <a:t> </a:t>
            </a:r>
            <a:r>
              <a:rPr lang="sk-SK" dirty="0" err="1" smtClean="0"/>
              <a:t>Werthovi</a:t>
            </a:r>
            <a:r>
              <a:rPr lang="sk-SK" dirty="0" smtClean="0"/>
              <a:t>, keď bol ešte dieťaťom</a:t>
            </a:r>
          </a:p>
          <a:p>
            <a:r>
              <a:rPr lang="sk-SK" dirty="0" smtClean="0"/>
              <a:t>príbeh založený na konfrontácii života a smrti, sveta dospelých a detí, zvierat a ľudí</a:t>
            </a:r>
          </a:p>
          <a:p>
            <a:r>
              <a:rPr lang="sk-SK" dirty="0" smtClean="0"/>
              <a:t>Jednoduchá symbolika: srdce, kvetina, studňa</a:t>
            </a:r>
          </a:p>
          <a:p>
            <a:r>
              <a:rPr lang="sk-SK" dirty="0" smtClean="0"/>
              <a:t>Najvyššie hodnoty cit, láska, priateľstvo, dávajú životu zmysel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714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Existencializmus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Nový umelecký smer vo Francúzsku po </a:t>
            </a:r>
            <a:r>
              <a:rPr lang="sk-SK" dirty="0" err="1" smtClean="0"/>
              <a:t>II.sv</a:t>
            </a:r>
            <a:r>
              <a:rPr lang="sk-SK" dirty="0" smtClean="0"/>
              <a:t> vojne, analyzuje človeka v jeho zaradení v spoločnosti, vzťah k základným otázkam bytia</a:t>
            </a:r>
          </a:p>
          <a:p>
            <a:r>
              <a:rPr lang="sk-SK" dirty="0" smtClean="0"/>
              <a:t>Dôraz na osobnú slobodu jednotlivca, život človeka závisí len od jeho slobodnej voľby, ktorú dosiahne tým, že sa nepodvolí spoločenským konvenciám</a:t>
            </a:r>
          </a:p>
          <a:p>
            <a:r>
              <a:rPr lang="sk-SK" dirty="0" smtClean="0"/>
              <a:t>Jednotlivec prekonáva základný pocit nezmyselnosti, opustenosti a beznádeje</a:t>
            </a:r>
          </a:p>
          <a:p>
            <a:r>
              <a:rPr lang="sk-SK" dirty="0" err="1" smtClean="0"/>
              <a:t>Jean</a:t>
            </a:r>
            <a:r>
              <a:rPr lang="sk-SK" dirty="0" smtClean="0"/>
              <a:t> Paul </a:t>
            </a:r>
            <a:r>
              <a:rPr lang="sk-SK" dirty="0" err="1" smtClean="0"/>
              <a:t>Sartre</a:t>
            </a:r>
            <a:r>
              <a:rPr lang="sk-SK" dirty="0" smtClean="0"/>
              <a:t>, Albert </a:t>
            </a:r>
            <a:r>
              <a:rPr lang="sk-SK" dirty="0" err="1" smtClean="0"/>
              <a:t>Camus</a:t>
            </a:r>
            <a:endParaRPr lang="sk-SK" dirty="0" smtClean="0"/>
          </a:p>
          <a:p>
            <a:r>
              <a:rPr lang="sk-SK" dirty="0" smtClean="0"/>
              <a:t>Človek v hraničných situáciách, blízko smrti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0887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Antiromán / nový román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Skupina </a:t>
            </a:r>
            <a:r>
              <a:rPr lang="sk-SK" dirty="0" err="1" smtClean="0"/>
              <a:t>fr.spisovateľov</a:t>
            </a:r>
            <a:r>
              <a:rPr lang="sk-SK" dirty="0" smtClean="0"/>
              <a:t> v 50.rokoch, hľadali nové zásady prózy, pokus o úplnú zmenu- v diele nemožno obsiahnuť skutočnosť v celej šírke, inšpirovaní pozitivizmom</a:t>
            </a:r>
          </a:p>
          <a:p>
            <a:r>
              <a:rPr lang="sk-SK" dirty="0" smtClean="0"/>
              <a:t>Písali racionálne, bez fantázie, </a:t>
            </a:r>
            <a:r>
              <a:rPr lang="sk-SK" dirty="0" smtClean="0"/>
              <a:t>odmietali </a:t>
            </a:r>
            <a:r>
              <a:rPr lang="sk-SK" dirty="0" smtClean="0"/>
              <a:t>klasickú prózu (dej, kompozícia, epický hrdina)</a:t>
            </a:r>
          </a:p>
          <a:p>
            <a:r>
              <a:rPr lang="sk-SK" dirty="0" smtClean="0"/>
              <a:t>Dôležitý je dialóg, lebo vyjadruje psychiku hovoriaceho, odmietali vnútorný monológ</a:t>
            </a:r>
          </a:p>
          <a:p>
            <a:r>
              <a:rPr lang="sk-SK" dirty="0" smtClean="0"/>
              <a:t>MICHAEL BUTOR, NATHALIE SARAUTOVÁ</a:t>
            </a:r>
          </a:p>
          <a:p>
            <a:r>
              <a:rPr lang="sk-SK" dirty="0" smtClean="0"/>
              <a:t>„Nový román nie je teória, ale výskum.“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58375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Antidráma</a:t>
            </a:r>
            <a:r>
              <a:rPr lang="sk-SK" dirty="0" smtClean="0"/>
              <a:t>/absurdná dráma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 filozofie nihilizmu a existencializmu</a:t>
            </a:r>
          </a:p>
          <a:p>
            <a:r>
              <a:rPr lang="sk-SK" dirty="0" smtClean="0"/>
              <a:t>Chýba súvislý dej, často i zápletka, motivácia konania postáv, medziľudská komunikácia, rozuzlenie v závere</a:t>
            </a:r>
          </a:p>
          <a:p>
            <a:r>
              <a:rPr lang="sk-SK" dirty="0" smtClean="0"/>
              <a:t>Hrdina je osamelý človek, neschopný komunikovať</a:t>
            </a:r>
          </a:p>
          <a:p>
            <a:r>
              <a:rPr lang="sk-SK" dirty="0" smtClean="0"/>
              <a:t>Monológy sú nelogické , dialógy nenadväzujú na jednotlivé repliky</a:t>
            </a:r>
          </a:p>
          <a:p>
            <a:r>
              <a:rPr lang="sk-SK" dirty="0" smtClean="0"/>
              <a:t>SAMUEL BECKETT </a:t>
            </a:r>
            <a:r>
              <a:rPr lang="sk-SK" dirty="0" smtClean="0"/>
              <a:t> </a:t>
            </a:r>
            <a:r>
              <a:rPr lang="sk-SK" b="1" dirty="0" smtClean="0"/>
              <a:t>Čakanie na </a:t>
            </a:r>
            <a:r>
              <a:rPr lang="sk-SK" b="1" dirty="0" err="1" smtClean="0"/>
              <a:t>Godota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619277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Nemecká literatúra – epické divadlo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Dáva prednosť príbehu, ktorý prerušujú komentáre a výklady</a:t>
            </a:r>
          </a:p>
          <a:p>
            <a:r>
              <a:rPr lang="sk-SK" dirty="0" smtClean="0"/>
              <a:t>Využíva piesne, neobvyklé inscenačné techniky- film, titulky, prestavovanie rekvizít pred očami divákov</a:t>
            </a:r>
          </a:p>
          <a:p>
            <a:r>
              <a:rPr lang="sk-SK" dirty="0" smtClean="0"/>
              <a:t>Pôsobí na city diváka, aby premýšľal nad konaním postáv</a:t>
            </a:r>
          </a:p>
          <a:p>
            <a:r>
              <a:rPr lang="sk-SK" dirty="0" err="1" smtClean="0"/>
              <a:t>Bertold</a:t>
            </a:r>
            <a:r>
              <a:rPr lang="sk-SK" dirty="0" smtClean="0"/>
              <a:t> </a:t>
            </a:r>
            <a:r>
              <a:rPr lang="sk-SK" dirty="0" err="1" smtClean="0"/>
              <a:t>Brecht</a:t>
            </a:r>
            <a:r>
              <a:rPr lang="sk-SK" dirty="0" smtClean="0"/>
              <a:t>- Matka Guráž a jej deti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8344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Talianska </a:t>
            </a:r>
            <a:r>
              <a:rPr lang="sk-SK" dirty="0" err="1" smtClean="0"/>
              <a:t>literatúra-neorealizmus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Nový umelecký smer, v 50.rokoch, nadväzuje na realizmus, analyzuje sociálne pomery povojnového Talianska</a:t>
            </a:r>
          </a:p>
          <a:p>
            <a:r>
              <a:rPr lang="sk-SK" dirty="0" smtClean="0"/>
              <a:t>Hrdinovia sú jednoduchí ľudia z vidieka, z chudobných mestských štvrtí</a:t>
            </a:r>
          </a:p>
          <a:p>
            <a:r>
              <a:rPr lang="sk-SK" dirty="0" smtClean="0"/>
              <a:t>Využíva ľudový jazyk, jasné a nekomplikované vyjadrovanie</a:t>
            </a:r>
          </a:p>
          <a:p>
            <a:r>
              <a:rPr lang="sk-SK" dirty="0" smtClean="0"/>
              <a:t>Preslávené diela aj ako filmové spracovanie</a:t>
            </a:r>
          </a:p>
          <a:p>
            <a:r>
              <a:rPr lang="sk-SK" dirty="0" err="1" smtClean="0"/>
              <a:t>Vasco</a:t>
            </a:r>
            <a:r>
              <a:rPr lang="sk-SK" dirty="0" smtClean="0"/>
              <a:t> </a:t>
            </a:r>
            <a:r>
              <a:rPr lang="sk-SK" dirty="0" err="1" smtClean="0"/>
              <a:t>Pratolini</a:t>
            </a:r>
            <a:r>
              <a:rPr lang="sk-SK" dirty="0" smtClean="0"/>
              <a:t>, Pier </a:t>
            </a:r>
            <a:r>
              <a:rPr lang="sk-SK" dirty="0" err="1" smtClean="0"/>
              <a:t>Paolo</a:t>
            </a:r>
            <a:r>
              <a:rPr lang="sk-SK" dirty="0" smtClean="0"/>
              <a:t> </a:t>
            </a:r>
            <a:r>
              <a:rPr lang="sk-SK" dirty="0" err="1" smtClean="0"/>
              <a:t>Pasolini</a:t>
            </a:r>
            <a:r>
              <a:rPr lang="sk-SK" dirty="0" smtClean="0"/>
              <a:t>, </a:t>
            </a:r>
            <a:r>
              <a:rPr lang="sk-SK" dirty="0" err="1" smtClean="0"/>
              <a:t>Alberto</a:t>
            </a:r>
            <a:r>
              <a:rPr lang="sk-SK" dirty="0" smtClean="0"/>
              <a:t> </a:t>
            </a:r>
            <a:r>
              <a:rPr lang="sk-SK" dirty="0" err="1" smtClean="0"/>
              <a:t>Moravia</a:t>
            </a:r>
            <a:r>
              <a:rPr lang="sk-SK" dirty="0" smtClean="0"/>
              <a:t> (Vrchárka, Rimanka)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328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Spoločenská situácia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Obdobie po skončení </a:t>
            </a:r>
            <a:r>
              <a:rPr lang="sk-SK" dirty="0" err="1" smtClean="0"/>
              <a:t>II.svetovej</a:t>
            </a:r>
            <a:r>
              <a:rPr lang="sk-SK" dirty="0" smtClean="0"/>
              <a:t> vojny, antifašistické hnutie</a:t>
            </a:r>
          </a:p>
          <a:p>
            <a:r>
              <a:rPr lang="sk-SK" dirty="0" smtClean="0"/>
              <a:t>Nové usporiadanie sveta</a:t>
            </a:r>
          </a:p>
          <a:p>
            <a:r>
              <a:rPr lang="sk-SK" dirty="0" smtClean="0"/>
              <a:t>Rozdelenie sfér vplyvu mocností –USA, ZSSR</a:t>
            </a:r>
          </a:p>
          <a:p>
            <a:r>
              <a:rPr lang="sk-SK" dirty="0" smtClean="0"/>
              <a:t>Obdobie studenej vojny</a:t>
            </a:r>
          </a:p>
          <a:p>
            <a:r>
              <a:rPr lang="sk-SK" dirty="0" smtClean="0"/>
              <a:t>Rozdelenie sveta na západný a východný blok</a:t>
            </a:r>
          </a:p>
          <a:p>
            <a:r>
              <a:rPr lang="sk-SK" dirty="0" smtClean="0"/>
              <a:t>Hrozba použitia jadrových zbraní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893254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Anglická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Rozhnevaní mladí muži- spisovatelia jednej generácie 50.rokov, ktorých spájal životný pocit a  štýl písania, nemali spoločný program</a:t>
            </a:r>
          </a:p>
          <a:p>
            <a:r>
              <a:rPr lang="sk-SK" dirty="0" smtClean="0"/>
              <a:t>Skôr ľavicovo orientovaní, kritizujú anglickú morálku, zvyky a konvencie</a:t>
            </a:r>
          </a:p>
          <a:p>
            <a:r>
              <a:rPr lang="sk-SK" dirty="0" smtClean="0"/>
              <a:t>Motív: mladý hrdina, čerstvý absolvent univerzity, má nastúpiť do práce a začať kariéru, čo však odmieta, pretože má odpor ku komerčnej spoločnosti, nakoniec ho však systém pohltí a stáva sa jeho súčasťou</a:t>
            </a:r>
          </a:p>
          <a:p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Braine</a:t>
            </a:r>
            <a:r>
              <a:rPr lang="sk-SK" dirty="0" smtClean="0"/>
              <a:t>, </a:t>
            </a:r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Osborne</a:t>
            </a:r>
            <a:r>
              <a:rPr lang="sk-SK" dirty="0" smtClean="0"/>
              <a:t>, </a:t>
            </a:r>
            <a:r>
              <a:rPr lang="sk-SK" dirty="0" err="1" smtClean="0"/>
              <a:t>George</a:t>
            </a:r>
            <a:r>
              <a:rPr lang="sk-SK" dirty="0" smtClean="0"/>
              <a:t> </a:t>
            </a:r>
            <a:r>
              <a:rPr lang="sk-SK" dirty="0" err="1" smtClean="0"/>
              <a:t>Orwell</a:t>
            </a:r>
            <a:r>
              <a:rPr lang="sk-SK" dirty="0" smtClean="0"/>
              <a:t>: 1984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3766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G.Orwell</a:t>
            </a:r>
            <a:r>
              <a:rPr lang="sk-SK" dirty="0" smtClean="0"/>
              <a:t>: 1984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Utopický/</a:t>
            </a:r>
            <a:r>
              <a:rPr lang="sk-SK" dirty="0" err="1" smtClean="0"/>
              <a:t>antiutopický</a:t>
            </a:r>
            <a:r>
              <a:rPr lang="sk-SK" dirty="0" smtClean="0"/>
              <a:t> </a:t>
            </a:r>
            <a:r>
              <a:rPr lang="sk-SK" dirty="0" smtClean="0"/>
              <a:t>román z r.1949</a:t>
            </a:r>
          </a:p>
          <a:p>
            <a:r>
              <a:rPr lang="sk-SK" dirty="0" smtClean="0"/>
              <a:t>Vykresľuje odstrašujúcu víziu sveta v roku 1984, opiera sa o konkrétne detaily totalitných systémov 20.st., odhaľuje zásady akejkoľvek absolútnej vlády, nekontrolovanej moci a vymývania mozgov</a:t>
            </a:r>
          </a:p>
          <a:p>
            <a:r>
              <a:rPr lang="sk-SK" dirty="0" smtClean="0"/>
              <a:t>Predstaviteľom moci </a:t>
            </a:r>
            <a:r>
              <a:rPr lang="sk-SK" dirty="0" err="1" smtClean="0"/>
              <a:t>Orwell</a:t>
            </a:r>
            <a:r>
              <a:rPr lang="sk-SK" dirty="0" smtClean="0"/>
              <a:t> vytvára nový </a:t>
            </a:r>
            <a:r>
              <a:rPr lang="sk-SK" dirty="0" err="1" smtClean="0"/>
              <a:t>jazyk-newspeak</a:t>
            </a:r>
            <a:r>
              <a:rPr lang="sk-SK" dirty="0" smtClean="0"/>
              <a:t>, ktorý zamedzuje iné myslenie ako pre vládnu ideológiu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8822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Ruská literatúra po 1945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err="1" smtClean="0"/>
              <a:t>II.svetová</a:t>
            </a:r>
            <a:r>
              <a:rPr lang="sk-SK" dirty="0" smtClean="0"/>
              <a:t> vojna ako nosná téma</a:t>
            </a:r>
          </a:p>
          <a:p>
            <a:r>
              <a:rPr lang="sk-SK" dirty="0" smtClean="0"/>
              <a:t>Jediný povolený umelecký smer –socialistický realizmus, mnohé diela schematické</a:t>
            </a:r>
          </a:p>
          <a:p>
            <a:r>
              <a:rPr lang="sk-SK" dirty="0" smtClean="0"/>
              <a:t>Autori, ktorí sa neprispôsobili dobe, nesmeli publikovať, alebo emigrovali</a:t>
            </a:r>
          </a:p>
          <a:p>
            <a:r>
              <a:rPr lang="sk-SK" dirty="0" smtClean="0"/>
              <a:t>Boris </a:t>
            </a:r>
            <a:r>
              <a:rPr lang="sk-SK" dirty="0" err="1" smtClean="0"/>
              <a:t>Pasternak</a:t>
            </a:r>
            <a:r>
              <a:rPr lang="sk-SK" dirty="0" smtClean="0"/>
              <a:t>: Doktor </a:t>
            </a:r>
            <a:r>
              <a:rPr lang="sk-SK" dirty="0" err="1" smtClean="0"/>
              <a:t>Živago</a:t>
            </a:r>
            <a:r>
              <a:rPr lang="sk-SK" dirty="0" smtClean="0"/>
              <a:t> (román)</a:t>
            </a:r>
          </a:p>
          <a:p>
            <a:r>
              <a:rPr lang="sk-SK" dirty="0" smtClean="0"/>
              <a:t>Alexander </a:t>
            </a:r>
            <a:r>
              <a:rPr lang="sk-SK" dirty="0" err="1" smtClean="0"/>
              <a:t>Solženicyn</a:t>
            </a:r>
            <a:r>
              <a:rPr lang="sk-SK" dirty="0" smtClean="0"/>
              <a:t>: Jeden deň Ivana </a:t>
            </a:r>
            <a:r>
              <a:rPr lang="sk-SK" dirty="0" err="1" smtClean="0"/>
              <a:t>Denisoviča</a:t>
            </a:r>
            <a:r>
              <a:rPr lang="sk-SK" dirty="0" smtClean="0"/>
              <a:t> (novela), Súostrovie Gulag (dokumentárny spis)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3227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Magický realizmus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Neopakovateľný štýl, ktorý pretvára skutočnosť spájaním sna a reality, typický nespútanou fantáziou</a:t>
            </a:r>
          </a:p>
          <a:p>
            <a:r>
              <a:rPr lang="sk-SK" dirty="0" smtClean="0"/>
              <a:t>Integruje mýty a symboly do skutočnosti, má poetický náboj</a:t>
            </a:r>
          </a:p>
          <a:p>
            <a:r>
              <a:rPr lang="sk-SK" dirty="0" err="1" smtClean="0"/>
              <a:t>G.G.Márquez</a:t>
            </a:r>
            <a:r>
              <a:rPr lang="sk-SK" dirty="0" smtClean="0"/>
              <a:t>, </a:t>
            </a:r>
            <a:r>
              <a:rPr lang="sk-SK" dirty="0" err="1" smtClean="0"/>
              <a:t>J.L.Borges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5641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Postmoderna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Rezignuje na veľký príbeh, nemá epické jadro, dôraz kladie na epizódu</a:t>
            </a:r>
          </a:p>
          <a:p>
            <a:r>
              <a:rPr lang="sk-SK" dirty="0" smtClean="0"/>
              <a:t>Vysmieva sa z veľkých ideí (</a:t>
            </a:r>
            <a:r>
              <a:rPr lang="sk-SK" dirty="0" err="1" smtClean="0"/>
              <a:t>spasiteľstvo</a:t>
            </a:r>
            <a:r>
              <a:rPr lang="sk-SK" dirty="0" smtClean="0"/>
              <a:t>, vlastenectvo)</a:t>
            </a:r>
          </a:p>
          <a:p>
            <a:r>
              <a:rPr lang="sk-SK" dirty="0" smtClean="0"/>
              <a:t>Využíva iróniu politiky, etiky a ideológie, aj sebairóniu</a:t>
            </a:r>
          </a:p>
          <a:p>
            <a:r>
              <a:rPr lang="sk-SK" dirty="0" smtClean="0"/>
              <a:t>Paroduje žánre a témy</a:t>
            </a:r>
          </a:p>
          <a:p>
            <a:r>
              <a:rPr lang="sk-SK" dirty="0" smtClean="0"/>
              <a:t>Využíva </a:t>
            </a:r>
            <a:r>
              <a:rPr lang="sk-SK" dirty="0" err="1" smtClean="0"/>
              <a:t>medzitextové</a:t>
            </a:r>
            <a:r>
              <a:rPr lang="sk-SK" dirty="0" smtClean="0"/>
              <a:t> nadväzovanie na iných autorov, v knihách sa citujú celé state z iných diel</a:t>
            </a:r>
          </a:p>
          <a:p>
            <a:r>
              <a:rPr lang="sk-SK" dirty="0" smtClean="0"/>
              <a:t>Spája vysoké a nízke (filozofovanie  počas opravy strechy)</a:t>
            </a:r>
          </a:p>
          <a:p>
            <a:r>
              <a:rPr lang="sk-SK" dirty="0" smtClean="0"/>
              <a:t>Človek ako hračka udalostí, vytvára </a:t>
            </a:r>
            <a:r>
              <a:rPr lang="sk-SK" dirty="0" err="1" smtClean="0"/>
              <a:t>antihrdinu</a:t>
            </a:r>
            <a:r>
              <a:rPr lang="sk-SK" dirty="0" smtClean="0"/>
              <a:t> (</a:t>
            </a:r>
            <a:r>
              <a:rPr lang="sk-SK" dirty="0" err="1" smtClean="0"/>
              <a:t>U.Eco</a:t>
            </a:r>
            <a:r>
              <a:rPr lang="sk-SK" dirty="0" smtClean="0"/>
              <a:t>, </a:t>
            </a:r>
            <a:r>
              <a:rPr lang="sk-SK" dirty="0" err="1" smtClean="0"/>
              <a:t>V.Nabokov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978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Charakter a témy literatúry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Západná literatúra nadväzuje na vývoj spred vojny a vznikajú nové smery a experimenty</a:t>
            </a:r>
          </a:p>
          <a:p>
            <a:r>
              <a:rPr lang="sk-SK" dirty="0" smtClean="0"/>
              <a:t>Autori sa chcú stať akoby svedomím národa, kritizujú stav spoločnosti, no často siahajú aj po vojnovej tematike a zasahujú až do obdobia hospodárskej krízy</a:t>
            </a:r>
          </a:p>
          <a:p>
            <a:r>
              <a:rPr lang="sk-SK" dirty="0" smtClean="0"/>
              <a:t>Záujem o psychické prežívanie človeka</a:t>
            </a:r>
          </a:p>
          <a:p>
            <a:r>
              <a:rPr lang="sk-SK" dirty="0" smtClean="0"/>
              <a:t>Literatúra východného bloku do značnej miery schematická, koncepcia literárnych diel je daná totalitnou mocou jedinej politickej strany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4125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Americká literatúra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Nenapodobňuje vkus a kultivovanosť starej Európy, je plná predsudkov a konvencií</a:t>
            </a:r>
          </a:p>
          <a:p>
            <a:r>
              <a:rPr lang="sk-SK" dirty="0" smtClean="0"/>
              <a:t>Amerika ako krajina neobmedzených možností sa derie dopredu, jednotlivec ostáva často bezmocný, nevie ovplyvniť chod udalostí</a:t>
            </a:r>
          </a:p>
          <a:p>
            <a:r>
              <a:rPr lang="sk-SK" dirty="0" smtClean="0"/>
              <a:t>Vnútorná vzbura hrdinov, skepsa a beznádej</a:t>
            </a:r>
          </a:p>
          <a:p>
            <a:r>
              <a:rPr lang="sk-SK" dirty="0" err="1" smtClean="0"/>
              <a:t>John</a:t>
            </a:r>
            <a:r>
              <a:rPr lang="sk-SK" dirty="0" smtClean="0"/>
              <a:t> </a:t>
            </a:r>
            <a:r>
              <a:rPr lang="sk-SK" dirty="0" err="1" smtClean="0"/>
              <a:t>Steinbeck</a:t>
            </a:r>
            <a:endParaRPr lang="sk-SK" dirty="0" smtClean="0"/>
          </a:p>
          <a:p>
            <a:r>
              <a:rPr lang="sk-SK" dirty="0" smtClean="0"/>
              <a:t>J. D. </a:t>
            </a:r>
            <a:r>
              <a:rPr lang="sk-SK" dirty="0" err="1" smtClean="0"/>
              <a:t>Salinger</a:t>
            </a:r>
            <a:endParaRPr lang="sk-SK" dirty="0" smtClean="0"/>
          </a:p>
          <a:p>
            <a:r>
              <a:rPr lang="sk-SK" dirty="0" smtClean="0"/>
              <a:t>J. </a:t>
            </a:r>
            <a:r>
              <a:rPr lang="sk-SK" dirty="0" err="1" smtClean="0"/>
              <a:t>Heller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95035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J. </a:t>
            </a:r>
            <a:r>
              <a:rPr lang="sk-SK" dirty="0" err="1" smtClean="0"/>
              <a:t>Steinbeck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Kalifornia, najlepšie diela po vojne, témy: príroda, život prostých obyvateľov, vojna, vojnový korešpondent pre </a:t>
            </a:r>
            <a:r>
              <a:rPr lang="sk-SK" dirty="0" err="1" smtClean="0"/>
              <a:t>Herald</a:t>
            </a:r>
            <a:r>
              <a:rPr lang="sk-SK" dirty="0" smtClean="0"/>
              <a:t> </a:t>
            </a:r>
            <a:r>
              <a:rPr lang="sk-SK" dirty="0" err="1" smtClean="0"/>
              <a:t>Tribune</a:t>
            </a:r>
            <a:endParaRPr lang="sk-SK" dirty="0" smtClean="0"/>
          </a:p>
          <a:p>
            <a:r>
              <a:rPr lang="sk-SK" b="1" dirty="0" smtClean="0"/>
              <a:t>O myšiach a ľuďoch: </a:t>
            </a:r>
            <a:r>
              <a:rPr lang="sk-SK" dirty="0" smtClean="0"/>
              <a:t>príbeh dvoch bezdomovcov </a:t>
            </a:r>
            <a:r>
              <a:rPr lang="sk-SK" dirty="0" err="1" smtClean="0"/>
              <a:t>Lennie</a:t>
            </a:r>
            <a:r>
              <a:rPr lang="sk-SK" dirty="0" smtClean="0"/>
              <a:t> </a:t>
            </a:r>
            <a:r>
              <a:rPr lang="sk-SK" dirty="0" err="1" smtClean="0"/>
              <a:t>Small</a:t>
            </a:r>
            <a:r>
              <a:rPr lang="sk-SK" dirty="0" smtClean="0"/>
              <a:t> a </a:t>
            </a:r>
            <a:r>
              <a:rPr lang="sk-SK" dirty="0" err="1" smtClean="0"/>
              <a:t>George</a:t>
            </a:r>
            <a:r>
              <a:rPr lang="sk-SK" dirty="0" smtClean="0"/>
              <a:t> </a:t>
            </a:r>
            <a:r>
              <a:rPr lang="sk-SK" dirty="0" err="1" smtClean="0"/>
              <a:t>Milton</a:t>
            </a:r>
            <a:r>
              <a:rPr lang="sk-SK" dirty="0" smtClean="0"/>
              <a:t>, prichádzajú pracovať na farmu, </a:t>
            </a:r>
            <a:r>
              <a:rPr lang="sk-SK" dirty="0" err="1" smtClean="0"/>
              <a:t>George</a:t>
            </a:r>
            <a:r>
              <a:rPr lang="sk-SK" dirty="0" smtClean="0"/>
              <a:t> sa  snaží chrániť síce fyzicky mocného ale slaboduchého </a:t>
            </a:r>
            <a:r>
              <a:rPr lang="sk-SK" dirty="0" err="1" smtClean="0"/>
              <a:t>Lennieho</a:t>
            </a:r>
            <a:r>
              <a:rPr lang="sk-SK" dirty="0" smtClean="0"/>
              <a:t>, ktorý má záľubu v hebkých veciach- nešťastnou náhodou zlomí väz žene šéfovho syna, rozzúrený dav ho chce zlynčovať a tak ho </a:t>
            </a:r>
            <a:r>
              <a:rPr lang="sk-SK" dirty="0" err="1" smtClean="0"/>
              <a:t>George</a:t>
            </a:r>
            <a:r>
              <a:rPr lang="sk-SK" dirty="0" smtClean="0"/>
              <a:t> radšej zabije sám</a:t>
            </a:r>
          </a:p>
          <a:p>
            <a:r>
              <a:rPr lang="sk-SK" b="1" dirty="0" smtClean="0"/>
              <a:t>V celom diele pocit osamelosti a smútku</a:t>
            </a:r>
          </a:p>
          <a:p>
            <a:r>
              <a:rPr lang="sk-SK" dirty="0" smtClean="0"/>
              <a:t>Ovocie hnevu- </a:t>
            </a:r>
            <a:r>
              <a:rPr lang="sk-SK" dirty="0" err="1" smtClean="0"/>
              <a:t>Pulitzerova</a:t>
            </a:r>
            <a:r>
              <a:rPr lang="sk-SK" dirty="0" smtClean="0"/>
              <a:t> cena</a:t>
            </a:r>
          </a:p>
          <a:p>
            <a:r>
              <a:rPr lang="sk-SK" dirty="0" smtClean="0"/>
              <a:t>Na východ od raja- sága troch generácií rodiny od osídľovania po 1.sv vojnu</a:t>
            </a:r>
          </a:p>
          <a:p>
            <a:r>
              <a:rPr lang="sk-SK" dirty="0" smtClean="0"/>
              <a:t>Zhoďte bomby- z </a:t>
            </a:r>
            <a:r>
              <a:rPr lang="sk-SK" dirty="0" err="1" smtClean="0"/>
              <a:t>II.sv.vojny</a:t>
            </a:r>
            <a:endParaRPr lang="sk-SK" dirty="0" smtClean="0"/>
          </a:p>
          <a:p>
            <a:r>
              <a:rPr lang="sk-SK" dirty="0" smtClean="0"/>
              <a:t>Nositeľ Nobelovej ceny za literatúru</a:t>
            </a:r>
          </a:p>
          <a:p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11317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J.D.Salinger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Bojoval na západnom fronte</a:t>
            </a:r>
          </a:p>
          <a:p>
            <a:r>
              <a:rPr lang="sk-SK" dirty="0" smtClean="0"/>
              <a:t>Problémy detí a mládeže</a:t>
            </a:r>
          </a:p>
          <a:p>
            <a:r>
              <a:rPr lang="sk-SK" b="1" dirty="0" smtClean="0"/>
              <a:t>Kto chytá v žite: </a:t>
            </a:r>
            <a:r>
              <a:rPr lang="sk-SK" dirty="0" smtClean="0"/>
              <a:t>psychologický román, príbeh rozpráva s odstupom jedného roka v sanatóriu 17-ročný hrdina </a:t>
            </a:r>
            <a:r>
              <a:rPr lang="sk-SK" dirty="0" err="1" smtClean="0"/>
              <a:t>Holden</a:t>
            </a:r>
            <a:r>
              <a:rPr lang="sk-SK" dirty="0" smtClean="0"/>
              <a:t> </a:t>
            </a:r>
            <a:r>
              <a:rPr lang="sk-SK" dirty="0" err="1" smtClean="0"/>
              <a:t>Caulfield</a:t>
            </a:r>
            <a:r>
              <a:rPr lang="sk-SK" dirty="0" smtClean="0"/>
              <a:t>, ktorého vyhodili zo školy, bojí sa vrátiť domov, preto sa tri dni túla po New Yorku (pred Vianocami)- cesta dospievania, stretáva rôznych ľudí, kritizuje ich pretvárku a faloš, amorálnosť a duševnú plytkosť, túži po čistej láske a úprimnosti, nepôsobí však naivne, snaží sa hľadieť na svet očami dospelého</a:t>
            </a:r>
          </a:p>
          <a:p>
            <a:r>
              <a:rPr lang="sk-SK" b="1" dirty="0" smtClean="0"/>
              <a:t>Sníva, že stojí chrbtom k hlbokej priepasti a čelom k žitnému poľu, kde sa hrajú </a:t>
            </a:r>
            <a:r>
              <a:rPr lang="sk-SK" b="1" dirty="0" err="1" smtClean="0"/>
              <a:t>deti,</a:t>
            </a:r>
            <a:r>
              <a:rPr lang="sk-SK" dirty="0" err="1" smtClean="0"/>
              <a:t>keď</a:t>
            </a:r>
            <a:r>
              <a:rPr lang="sk-SK" dirty="0" smtClean="0"/>
              <a:t> sa niektoré z nich rozbehne k priepasti, on ho zachytí (pole –symbol Ameriky, kým ju nezničili továrne a dravosť za peniazmi), nakoniec sa tejto donkichotovskej úlohy vzdáva, kapituluje, človeka, ktorý nie je schopný vysmiať sa svetu zahubí zúfalstvo</a:t>
            </a:r>
          </a:p>
          <a:p>
            <a:r>
              <a:rPr lang="sk-SK" b="1" dirty="0" smtClean="0"/>
              <a:t>Revolta americkej mládeže, výber jazykových prostriedkov slangu, vulgarizmov</a:t>
            </a:r>
          </a:p>
          <a:p>
            <a:r>
              <a:rPr lang="sk-SK" b="1" dirty="0" smtClean="0"/>
              <a:t>Deväť poviedok. </a:t>
            </a:r>
            <a:r>
              <a:rPr lang="sk-SK" b="1" dirty="0" err="1" smtClean="0"/>
              <a:t>Franny</a:t>
            </a:r>
            <a:r>
              <a:rPr lang="sk-SK" b="1" dirty="0" smtClean="0"/>
              <a:t> a </a:t>
            </a:r>
            <a:r>
              <a:rPr lang="sk-SK" b="1" dirty="0" err="1" smtClean="0"/>
              <a:t>Zooey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660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J. </a:t>
            </a:r>
            <a:r>
              <a:rPr lang="sk-SK" dirty="0" err="1" smtClean="0"/>
              <a:t>Heller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r>
              <a:rPr lang="sk-SK" dirty="0" smtClean="0"/>
              <a:t>Pôsobil ako vojnový letec na ostrove Korzika, jeho tvorba predstavuje realistické tendencie v americkej literatúre</a:t>
            </a:r>
          </a:p>
          <a:p>
            <a:r>
              <a:rPr lang="sk-SK" b="1" dirty="0" smtClean="0"/>
              <a:t>Hlava XXII.: </a:t>
            </a:r>
            <a:r>
              <a:rPr lang="sk-SK" dirty="0" smtClean="0"/>
              <a:t>protivojnový satirický román, 42 kapitol nazvaných po hlavných postavách v nich, dej – na ostrove </a:t>
            </a:r>
            <a:r>
              <a:rPr lang="sk-SK" dirty="0" err="1" smtClean="0"/>
              <a:t>Pianosa</a:t>
            </a:r>
            <a:r>
              <a:rPr lang="sk-SK" dirty="0" smtClean="0"/>
              <a:t> v </a:t>
            </a:r>
            <a:r>
              <a:rPr lang="sk-SK" dirty="0" err="1" smtClean="0"/>
              <a:t>Stredoz.mori</a:t>
            </a:r>
            <a:r>
              <a:rPr lang="sk-SK" dirty="0" smtClean="0"/>
              <a:t>, ironizuje vojnovú mašinériu, ktorá potláča ľudskú prirodzenosť, plný situačnej komiky a čierneho humoru, hlavný hrdina poručík </a:t>
            </a:r>
            <a:r>
              <a:rPr lang="sk-SK" dirty="0" err="1" smtClean="0"/>
              <a:t>Yossarian</a:t>
            </a:r>
            <a:r>
              <a:rPr lang="sk-SK" dirty="0" smtClean="0"/>
              <a:t> nie je typický vlastenecký hrdina, skôr u neho víťazí zdravý rozum , snaží sa čo najskôr dostať z vojny a zachrániť sa</a:t>
            </a:r>
          </a:p>
          <a:p>
            <a:r>
              <a:rPr lang="sk-SK" b="1" smtClean="0"/>
              <a:t>Nezmyselnosť byrokracie</a:t>
            </a:r>
            <a:r>
              <a:rPr lang="sk-SK" b="1" dirty="0" smtClean="0"/>
              <a:t>, absurdných nariadení vedú k zbytočným stratám na životoch, rozhodne sa dezertovať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35922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Beat </a:t>
            </a:r>
            <a:r>
              <a:rPr lang="de-DE" dirty="0" err="1" smtClean="0"/>
              <a:t>generation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err="1" smtClean="0"/>
              <a:t>Skupina</a:t>
            </a:r>
            <a:r>
              <a:rPr lang="de-DE" dirty="0" smtClean="0"/>
              <a:t> b</a:t>
            </a:r>
            <a:r>
              <a:rPr lang="sk-SK" dirty="0" err="1" smtClean="0"/>
              <a:t>ásnikov</a:t>
            </a:r>
            <a:r>
              <a:rPr lang="sk-SK" dirty="0" smtClean="0"/>
              <a:t>, vznikla v San Franciscu –lesk a bieda Ameriky</a:t>
            </a:r>
          </a:p>
          <a:p>
            <a:r>
              <a:rPr lang="sk-SK" dirty="0" smtClean="0"/>
              <a:t>Spájalo ich vedomie spolupatričnosti, požiadavka intenzívneho vnútorného života a ničím neobmedzenej slobody jednotlivca</a:t>
            </a:r>
          </a:p>
          <a:p>
            <a:r>
              <a:rPr lang="sk-SK" dirty="0" smtClean="0"/>
              <a:t>Manifest: </a:t>
            </a:r>
            <a:r>
              <a:rPr lang="sk-SK" dirty="0" err="1" smtClean="0"/>
              <a:t>Allen</a:t>
            </a:r>
            <a:r>
              <a:rPr lang="sk-SK" dirty="0" smtClean="0"/>
              <a:t> </a:t>
            </a:r>
            <a:r>
              <a:rPr lang="sk-SK" dirty="0" err="1" smtClean="0"/>
              <a:t>Ginsberg</a:t>
            </a:r>
            <a:r>
              <a:rPr lang="sk-SK" dirty="0" smtClean="0"/>
              <a:t>: Vytie, pocit generácie, ktorej ublížila vojna a ktorú obmedzujú spoločenské konvencie. Písaná je voľným veršom, má neobvyklé metafory a naturalistické scény</a:t>
            </a:r>
          </a:p>
          <a:p>
            <a:r>
              <a:rPr lang="sk-SK" dirty="0" smtClean="0"/>
              <a:t>„večná vojna“ za oslobodenie ľudskej osobnosti od </a:t>
            </a:r>
            <a:r>
              <a:rPr lang="sk-SK" dirty="0" err="1" smtClean="0"/>
              <a:t>molocha</a:t>
            </a:r>
            <a:r>
              <a:rPr lang="sk-SK" dirty="0" smtClean="0"/>
              <a:t> spoločenského systému v mene slobody a práv jednotlivca</a:t>
            </a:r>
          </a:p>
          <a:p>
            <a:r>
              <a:rPr lang="sk-SK" dirty="0" smtClean="0"/>
              <a:t>Verš určené na verejné recitovanie, plné rečníckeho pátosu</a:t>
            </a:r>
          </a:p>
          <a:p>
            <a:r>
              <a:rPr lang="sk-SK" dirty="0" smtClean="0"/>
              <a:t>Spolupráca s džezovými hudobníkmi, rytmické texty, neusilovali sa o harmóniu a krásu, hlásali neviazanosť všetkých zmyslov</a:t>
            </a:r>
          </a:p>
          <a:p>
            <a:r>
              <a:rPr lang="sk-SK" dirty="0" smtClean="0"/>
              <a:t>Neurčitý mysticizmus, revolta, inšpirovaní W. </a:t>
            </a:r>
            <a:r>
              <a:rPr lang="sk-SK" dirty="0" err="1" smtClean="0"/>
              <a:t>Whitmanom</a:t>
            </a:r>
            <a:r>
              <a:rPr lang="sk-SK" dirty="0" smtClean="0"/>
              <a:t> (vytvoril voľný verš blízky </a:t>
            </a:r>
            <a:r>
              <a:rPr lang="sk-SK" smtClean="0"/>
              <a:t>hovorovej reči)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1656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Beat </a:t>
            </a:r>
            <a:r>
              <a:rPr lang="sk-SK" dirty="0" err="1" smtClean="0"/>
              <a:t>generation</a:t>
            </a:r>
            <a:r>
              <a:rPr lang="sk-SK" dirty="0" smtClean="0"/>
              <a:t>- znaky tvorby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Príklon k východným filozofiám (budhizmus, </a:t>
            </a:r>
            <a:r>
              <a:rPr lang="sk-SK" dirty="0" err="1" smtClean="0"/>
              <a:t>zen-budhizmus</a:t>
            </a:r>
            <a:r>
              <a:rPr lang="sk-SK" dirty="0" smtClean="0"/>
              <a:t>)</a:t>
            </a:r>
          </a:p>
          <a:p>
            <a:r>
              <a:rPr lang="sk-SK" dirty="0" smtClean="0"/>
              <a:t>Protest proti americkému pokroku, velebia anarchiu</a:t>
            </a:r>
          </a:p>
          <a:p>
            <a:r>
              <a:rPr lang="sk-SK" dirty="0" smtClean="0"/>
              <a:t>Žiadajú pravdu a nahotu, rušia tabuizované témy, aj sexuálne tabu, odmietajú velebiť rodinu a falošnú vieru, z ktorej sa stala </a:t>
            </a:r>
            <a:r>
              <a:rPr lang="sk-SK" dirty="0" err="1" smtClean="0"/>
              <a:t>komercia</a:t>
            </a:r>
            <a:endParaRPr lang="sk-SK" dirty="0" smtClean="0"/>
          </a:p>
          <a:p>
            <a:r>
              <a:rPr lang="sk-SK" dirty="0" smtClean="0"/>
              <a:t>Vlastnú predstavivosť zvyšujú užívaním drog</a:t>
            </a:r>
          </a:p>
          <a:p>
            <a:r>
              <a:rPr lang="sk-SK" dirty="0" smtClean="0"/>
              <a:t>Ideálom tvorby- spontánnosť, zachytenie chvíle a jej neopakovateľnosti</a:t>
            </a:r>
          </a:p>
          <a:p>
            <a:r>
              <a:rPr lang="sk-SK" dirty="0" smtClean="0"/>
              <a:t>Ignorujú interpunkciu, využívajú voľný verš a hovorovú reč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1297004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1727</Words>
  <Application>Microsoft Office PowerPoint</Application>
  <PresentationFormat>Prezentácia na obrazovke (4:3)</PresentationFormat>
  <Paragraphs>138</Paragraphs>
  <Slides>24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Motív Office</vt:lpstr>
      <vt:lpstr>Svetová literatúra po roku 1945</vt:lpstr>
      <vt:lpstr>Spoločenská situácia</vt:lpstr>
      <vt:lpstr>Charakter a témy literatúry</vt:lpstr>
      <vt:lpstr>Americká literatúra</vt:lpstr>
      <vt:lpstr>J. Steinbeck</vt:lpstr>
      <vt:lpstr>J.D.Salinger</vt:lpstr>
      <vt:lpstr>J. Heller</vt:lpstr>
      <vt:lpstr>Beat generation</vt:lpstr>
      <vt:lpstr>Beat generation- znaky tvorby</vt:lpstr>
      <vt:lpstr>A. Ginsberg: Vytie</vt:lpstr>
      <vt:lpstr>Próza beat-generation, J. Kerouac</vt:lpstr>
      <vt:lpstr>Americká dráma po 1945</vt:lpstr>
      <vt:lpstr>Francúzska literatúra</vt:lpstr>
      <vt:lpstr>Antoine de Saint-Exupéry</vt:lpstr>
      <vt:lpstr>Existencializmus</vt:lpstr>
      <vt:lpstr>Antiromán / nový román </vt:lpstr>
      <vt:lpstr>Antidráma/absurdná dráma</vt:lpstr>
      <vt:lpstr>Nemecká literatúra – epické divadlo</vt:lpstr>
      <vt:lpstr>Talianska literatúra-neorealizmus</vt:lpstr>
      <vt:lpstr>Anglická literatúra</vt:lpstr>
      <vt:lpstr>G.Orwell: 1984</vt:lpstr>
      <vt:lpstr>Ruská literatúra po 1945</vt:lpstr>
      <vt:lpstr>Magický realizmus</vt:lpstr>
      <vt:lpstr>Postmoderna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Svetová literatúra po roku 1945</dc:title>
  <dc:creator>AAAAA</dc:creator>
  <cp:lastModifiedBy>AAAAA</cp:lastModifiedBy>
  <cp:revision>42</cp:revision>
  <dcterms:created xsi:type="dcterms:W3CDTF">2016-09-07T16:34:55Z</dcterms:created>
  <dcterms:modified xsi:type="dcterms:W3CDTF">2016-10-04T11:20:16Z</dcterms:modified>
</cp:coreProperties>
</file>