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245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542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614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921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58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20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3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661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507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652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57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F76D-8339-43F1-90F2-937D03406359}" type="datetimeFigureOut">
              <a:rPr lang="sk-SK" smtClean="0"/>
              <a:t>25. 4. 2017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2C8C-B9C2-4AD6-8F1F-9098D734BC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336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zlatyfond.sme.sk/dielo/18/Hviezdoslav_Hajnikova-zena/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Slovenský realizmus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648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Hájnikova žena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sk-SK" sz="2400" dirty="0" smtClean="0"/>
              <a:t>Kríza- zrážka medzi hlavnými postavami (9.spev), poľovačka na jelene, počas ktorej </a:t>
            </a:r>
            <a:r>
              <a:rPr lang="sk-SK" sz="2400" dirty="0" err="1" smtClean="0"/>
              <a:t>Artuš</a:t>
            </a:r>
            <a:r>
              <a:rPr lang="sk-SK" sz="2400" dirty="0" smtClean="0"/>
              <a:t> najprv poníži Miška, potom sa odpojí od skupiny a vyberie sa do hájovne, napadne Hanku a tá ho v sebaobrane zabije, Miško tuší niečo zlé, pribehne domov a zaprisahá Hanku, aby nič neprezradila, sám na seba berie vinu</a:t>
            </a:r>
          </a:p>
          <a:p>
            <a:r>
              <a:rPr lang="sk-SK" sz="2400" dirty="0" smtClean="0"/>
              <a:t>Peripetia- Miško čaká vo väzení na sú, Hanka žije u rodičov, ktorí jej </a:t>
            </a:r>
            <a:r>
              <a:rPr lang="sk-SK" sz="2400" dirty="0" err="1" smtClean="0"/>
              <a:t>vyčitajú</a:t>
            </a:r>
            <a:r>
              <a:rPr lang="sk-SK" sz="2400" dirty="0" smtClean="0"/>
              <a:t> vinu za vlastný osud, ona to neunesie a </a:t>
            </a:r>
            <a:r>
              <a:rPr lang="sk-SK" sz="2400" dirty="0" err="1" smtClean="0"/>
              <a:t>pmiatne</a:t>
            </a:r>
            <a:r>
              <a:rPr lang="sk-SK" sz="2400" dirty="0" smtClean="0"/>
              <a:t> sa, otec ju vyháňa z domu, matka od žiaľu umiera. Hanka sa túla, príde na súd a vypovie celú pravdu Oboch </a:t>
            </a:r>
            <a:r>
              <a:rPr lang="sk-SK" sz="2400" dirty="0" err="1" smtClean="0"/>
              <a:t>Čajkovcov</a:t>
            </a:r>
            <a:r>
              <a:rPr lang="sk-SK" sz="2400" dirty="0" smtClean="0"/>
              <a:t> oslobodia.</a:t>
            </a:r>
          </a:p>
          <a:p>
            <a:r>
              <a:rPr lang="sk-SK" sz="2400" dirty="0" smtClean="0"/>
              <a:t>Katastrofa- život s pomätenou Hankou je ťažký, počas búrky voda odnesie most, Miško zachráni starému </a:t>
            </a:r>
            <a:r>
              <a:rPr lang="sk-SK" sz="2400" dirty="0" err="1" smtClean="0"/>
              <a:t>Villánimu</a:t>
            </a:r>
            <a:r>
              <a:rPr lang="sk-SK" sz="2400" dirty="0" smtClean="0"/>
              <a:t> život a ten im obom odpúšťa. Hanka sa uzdravuje, v závere opatruje v náručí dieťa </a:t>
            </a:r>
            <a:r>
              <a:rPr lang="sk-SK" sz="2400" dirty="0" err="1" smtClean="0"/>
              <a:t>az</a:t>
            </a:r>
            <a:r>
              <a:rPr lang="sk-SK" sz="2400" dirty="0" smtClean="0"/>
              <a:t> práce prichádza unavený Miško, ktorý sa teší na ženu a synčeka Janka.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11495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Druhá vlna realizmu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Kritický realizmus</a:t>
            </a:r>
          </a:p>
          <a:p>
            <a:r>
              <a:rPr lang="sk-SK" dirty="0" smtClean="0"/>
              <a:t>Prevažuje próza, menej poézia a dráma</a:t>
            </a:r>
          </a:p>
          <a:p>
            <a:r>
              <a:rPr lang="sk-SK" dirty="0" smtClean="0"/>
              <a:t>Záujem o vnútorný život človeka, zameranie na sociálnu situáciu, snaha analyzovať skutočnosť aj postavu</a:t>
            </a:r>
          </a:p>
          <a:p>
            <a:r>
              <a:rPr lang="sk-SK" dirty="0" smtClean="0"/>
              <a:t>Neprikrášlený obraz živote najnižších ľudových vrstiev</a:t>
            </a:r>
          </a:p>
          <a:p>
            <a:r>
              <a:rPr lang="sk-SK" dirty="0" smtClean="0"/>
              <a:t>Autori prenikajú do psychiky jednotlivca, zobrazujú citové drámy zo sklamaných očakávaní a nesplnených túžob</a:t>
            </a:r>
          </a:p>
          <a:p>
            <a:r>
              <a:rPr lang="sk-SK" dirty="0" smtClean="0"/>
              <a:t>Hovorový jazyk, nárečie daného regiónu</a:t>
            </a:r>
          </a:p>
          <a:p>
            <a:r>
              <a:rPr lang="sk-SK" dirty="0" smtClean="0"/>
              <a:t>Realistické charaktery, konflikt blízky aktuálnej skutočnosti zo života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148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Božena </a:t>
            </a:r>
            <a:r>
              <a:rPr lang="sk-SK" dirty="0" err="1" smtClean="0"/>
              <a:t>Slančíková</a:t>
            </a:r>
            <a:r>
              <a:rPr lang="sk-SK" dirty="0" smtClean="0"/>
              <a:t> Timrava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Timrava –podľa studničky, ktorá nikdy nevysychala, vzdelanie dostala od otca, ktorý deti vyučoval doma, neskôr rok na meštianskej škole, neskôr niekoľko mesiacov strávila v Dolnom Kubíne u Pavly Országhovej, desať rokov ako učiteľka v škole v Ábelovej, ako nevydatá mala existenčné problémy, posledné roky prežila v Lučenci, kde aj zomrela.</a:t>
            </a:r>
          </a:p>
          <a:p>
            <a:r>
              <a:rPr lang="sk-SK" dirty="0" smtClean="0"/>
              <a:t>Tvorba: poviedky a novely z dedinského života: Na jednom dvore, </a:t>
            </a:r>
            <a:r>
              <a:rPr lang="sk-SK" dirty="0" err="1" smtClean="0"/>
              <a:t>Ťapákovci</a:t>
            </a:r>
            <a:endParaRPr lang="sk-SK" dirty="0" smtClean="0"/>
          </a:p>
          <a:p>
            <a:r>
              <a:rPr lang="sk-SK" dirty="0" smtClean="0"/>
              <a:t>Zo života vidieckej inteligencie, najmä mladých, vydajachtivých dievčat: Za koho ísť, Bez hrdosti, Veľké šťastie</a:t>
            </a:r>
          </a:p>
          <a:p>
            <a:r>
              <a:rPr lang="sk-SK" dirty="0" smtClean="0"/>
              <a:t>S témou vojny: Hrdinovia, Skon Paľa </a:t>
            </a:r>
            <a:r>
              <a:rPr lang="sk-SK" dirty="0" err="1" smtClean="0"/>
              <a:t>Ročku</a:t>
            </a:r>
            <a:r>
              <a:rPr lang="sk-SK" dirty="0" smtClean="0"/>
              <a:t> </a:t>
            </a:r>
          </a:p>
          <a:p>
            <a:r>
              <a:rPr lang="sk-SK" dirty="0" smtClean="0"/>
              <a:t>Autobiografický charakter: Všetko za národ, Skúsenosť</a:t>
            </a:r>
          </a:p>
          <a:p>
            <a:r>
              <a:rPr lang="sk-SK" dirty="0" smtClean="0"/>
              <a:t>Život na dedine zobrazuje neúprosne pravdivo, protirečivé ženské postavy, duševný svet ženy, „</a:t>
            </a:r>
            <a:r>
              <a:rPr lang="sk-SK" dirty="0" err="1" smtClean="0"/>
              <a:t>odromantizovala</a:t>
            </a:r>
            <a:r>
              <a:rPr lang="sk-SK" dirty="0" smtClean="0"/>
              <a:t>“  lásku </a:t>
            </a:r>
          </a:p>
          <a:p>
            <a:r>
              <a:rPr lang="sk-SK" dirty="0" smtClean="0"/>
              <a:t>Vnútorný monológ často dramatickejší ako vonkajšie dianie, z hľadiska idey aj dôležitejší- vytvára MODERNÝ VNÚTORNÝ MONOLÓG pre slovenskú literatúru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6990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Ťapákovci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Chronologická kompozícia, vonkajší dej (konflikt </a:t>
            </a:r>
            <a:r>
              <a:rPr lang="sk-SK" dirty="0" err="1" smtClean="0"/>
              <a:t>Ťapákovcov</a:t>
            </a:r>
            <a:r>
              <a:rPr lang="sk-SK" dirty="0" smtClean="0"/>
              <a:t> s </a:t>
            </a:r>
            <a:r>
              <a:rPr lang="sk-SK" dirty="0" err="1" smtClean="0"/>
              <a:t>Iľou</a:t>
            </a:r>
            <a:r>
              <a:rPr lang="sk-SK" dirty="0" smtClean="0"/>
              <a:t>) dopĺňa vnútorný dej (tragédia </a:t>
            </a:r>
            <a:r>
              <a:rPr lang="sk-SK" dirty="0" err="1" smtClean="0"/>
              <a:t>Anče-zmije</a:t>
            </a:r>
            <a:r>
              <a:rPr lang="sk-SK" dirty="0" smtClean="0"/>
              <a:t>), navzájom sa prelínajú</a:t>
            </a:r>
          </a:p>
          <a:p>
            <a:r>
              <a:rPr lang="sk-SK" dirty="0" smtClean="0"/>
              <a:t>V protiklade stojí chlapská ťapákovská neschopnosť konať a dve ženy, ktoré sú tiež vykreslené kontrastne, v ich prezývkach je ukrytá ich charakteristika</a:t>
            </a:r>
          </a:p>
          <a:p>
            <a:r>
              <a:rPr lang="sk-SK" dirty="0" smtClean="0"/>
              <a:t>Anča je najtragickejšou postavou v tvorbe autorky, vnútri  citlivá a nežná, no jej nešťastie ju robí závistlivou a zákernou, túži byť milovaná, no zostáva jej len vyšívanie čepcov pre iné nevesty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3390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Jozef Gregor Tajovský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Narodený v Tajove pri BB, otec bol remeselník, ako najstarší z desiatich detí sa dostal do opatery k starému otcovi- základné mravné a sociálne hodnoty do života aj pre tvorbu, ktorej časť venoval starému otcovi (</a:t>
            </a:r>
            <a:r>
              <a:rPr lang="sk-SK" dirty="0" err="1" smtClean="0"/>
              <a:t>Žliebky</a:t>
            </a:r>
            <a:r>
              <a:rPr lang="sk-SK" dirty="0" smtClean="0"/>
              <a:t>, Prvé hodinky, Do kúpeľa)</a:t>
            </a:r>
          </a:p>
          <a:p>
            <a:r>
              <a:rPr lang="sk-SK" dirty="0" smtClean="0"/>
              <a:t>Počas prvej svetovej vojny bojoval na ruskom fronte, kde prebehol do ruského zajatia a dostal sa do </a:t>
            </a:r>
            <a:r>
              <a:rPr lang="sk-SK" dirty="0" err="1" smtClean="0"/>
              <a:t>čs.légií</a:t>
            </a:r>
            <a:endParaRPr lang="sk-SK" dirty="0" smtClean="0"/>
          </a:p>
          <a:p>
            <a:r>
              <a:rPr lang="sk-SK" dirty="0" smtClean="0"/>
              <a:t>Po vojne pomáhal mladým </a:t>
            </a:r>
            <a:r>
              <a:rPr lang="sk-SK" dirty="0" err="1" smtClean="0"/>
              <a:t>intelektuáloma</a:t>
            </a:r>
            <a:r>
              <a:rPr lang="sk-SK" dirty="0" smtClean="0"/>
              <a:t> r1939 s </a:t>
            </a:r>
            <a:r>
              <a:rPr lang="sk-SK" dirty="0" err="1" smtClean="0"/>
              <a:t>J.Jesenským</a:t>
            </a:r>
            <a:r>
              <a:rPr lang="sk-SK" dirty="0" smtClean="0"/>
              <a:t> vystúpili na obranu spoločného štátu Čechov a Slovákov</a:t>
            </a:r>
          </a:p>
          <a:p>
            <a:r>
              <a:rPr lang="sk-SK" dirty="0" smtClean="0"/>
              <a:t>V tvorbe zobrazuje chudobných  ľudí, ktorí živorili a predsa boli naplnení bohatstvom ľudského citu (sluhovia, učni, siroty)</a:t>
            </a:r>
          </a:p>
          <a:p>
            <a:r>
              <a:rPr lang="sk-SK" dirty="0" smtClean="0"/>
              <a:t>Pranieruje alkoholizmus, útočí proti slovenskej pasivite, neochote prijať vzdelanie</a:t>
            </a:r>
          </a:p>
          <a:p>
            <a:r>
              <a:rPr lang="sk-SK" dirty="0" smtClean="0"/>
              <a:t>Kritizuje sociálny útlak, tvorí monografické poviedky, kde sa sústreďuje na jednu postavu</a:t>
            </a:r>
          </a:p>
          <a:p>
            <a:r>
              <a:rPr lang="sk-SK" dirty="0" err="1" smtClean="0"/>
              <a:t>Kukučínovskú</a:t>
            </a:r>
            <a:r>
              <a:rPr lang="sk-SK" dirty="0" smtClean="0"/>
              <a:t> zhovievavosť </a:t>
            </a:r>
            <a:r>
              <a:rPr lang="sk-SK" dirty="0" err="1" smtClean="0"/>
              <a:t>nahrádzaosobnou</a:t>
            </a:r>
            <a:r>
              <a:rPr lang="sk-SK" dirty="0" smtClean="0"/>
              <a:t> prítomnosťou v rozprávaní- nespoľahlivý rozprávač</a:t>
            </a:r>
          </a:p>
          <a:p>
            <a:r>
              <a:rPr lang="sk-SK" dirty="0" smtClean="0"/>
              <a:t>Detailne vykreslí zovňajšok, charakteristický jazyk postáv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8122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Poviedky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Maco Mlieč- sociálne ladená poviedka, ktorú autor vyrozprával v 1.osobe, sám sa rozpráva s postavou, ale na deji sa nezúčastňuje, tým vyvolal dojem skutočnej udalosti (tzv. </a:t>
            </a:r>
            <a:r>
              <a:rPr lang="sk-SK" smtClean="0"/>
              <a:t>nespoľahlivý rozprávač). </a:t>
            </a:r>
            <a:r>
              <a:rPr lang="sk-SK" dirty="0" smtClean="0"/>
              <a:t>Cez opis osoby vyrozpráva celý príbeh človeka. Na lúkach stretol richtárovho kraviara Maca, pozná ho z videnia, richtár a Maco sú rovnako starí, no Maco vyzerá oveľa staršie, celý život ťažko pracoval, peniaze postupne od gazdu nedostával, pracoval za „strechu“ nad  hlavou, poživeň a oblečenie, na svoju sluhovskú vernosť bol pyšný</a:t>
            </a:r>
          </a:p>
          <a:p>
            <a:r>
              <a:rPr lang="sk-SK" dirty="0" smtClean="0"/>
              <a:t>Autor si nevšíma prostredie, dominantná je postava</a:t>
            </a:r>
          </a:p>
          <a:p>
            <a:r>
              <a:rPr lang="sk-SK" dirty="0" err="1" smtClean="0"/>
              <a:t>Apoliena</a:t>
            </a:r>
            <a:r>
              <a:rPr lang="sk-SK" dirty="0" smtClean="0"/>
              <a:t>: poviedka o hluchom </a:t>
            </a:r>
            <a:r>
              <a:rPr lang="sk-SK" dirty="0" err="1" smtClean="0"/>
              <a:t>dievčati-slúžke</a:t>
            </a:r>
            <a:r>
              <a:rPr lang="sk-SK" dirty="0" smtClean="0"/>
              <a:t>, ktorej sa rovesníci vysmievajú, svoje správanie k nej zmenia, keď </a:t>
            </a:r>
            <a:r>
              <a:rPr lang="sk-SK" dirty="0" err="1" smtClean="0"/>
              <a:t>da</a:t>
            </a:r>
            <a:r>
              <a:rPr lang="sk-SK" dirty="0" smtClean="0"/>
              <a:t> dozvedia príčinu jej hluchoty- otec –opilec ju často bil</a:t>
            </a:r>
          </a:p>
        </p:txBody>
      </p:sp>
    </p:spTree>
    <p:extLst>
      <p:ext uri="{BB962C8B-B14F-4D97-AF65-F5344CB8AC3E}">
        <p14:creationId xmlns:p14="http://schemas.microsoft.com/office/powerpoint/2010/main" val="356474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Spoločensko-historické pomery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R. 1874 – na príkaz vlády zrušené všetky tri gymnáziá , až do 1918 neexistovala jediná slovenská stredná škola, v nasledujúcom roku zrušená aj Matica slovenská</a:t>
            </a:r>
          </a:p>
          <a:p>
            <a:r>
              <a:rPr lang="sk-SK" dirty="0" smtClean="0"/>
              <a:t>Narastá sociálna bieda v dôsledku nových zákonov</a:t>
            </a:r>
          </a:p>
          <a:p>
            <a:r>
              <a:rPr lang="sk-SK" dirty="0" smtClean="0"/>
              <a:t>1882 založený spolok Detvan študentmi v Prahe, ktorý organizoval vzdelávacie a kultúrne podujatia, podnecoval záujem o spoločenské dianie</a:t>
            </a:r>
          </a:p>
          <a:p>
            <a:r>
              <a:rPr lang="sk-SK" dirty="0" smtClean="0"/>
              <a:t>Už od 60.rokov – kultúrne centrum Martin (kníhtlačiareň, spolok Živena)</a:t>
            </a:r>
          </a:p>
          <a:p>
            <a:r>
              <a:rPr lang="sk-SK" dirty="0" smtClean="0"/>
              <a:t>1872- slovenská ochotnícka scéna- Spevokol</a:t>
            </a:r>
          </a:p>
          <a:p>
            <a:r>
              <a:rPr lang="sk-SK" dirty="0" smtClean="0"/>
              <a:t>1895- Slovenská muzeálna spoločnosť, prvý predseda A. Kmeť</a:t>
            </a:r>
          </a:p>
          <a:p>
            <a:r>
              <a:rPr lang="sk-SK" dirty="0" smtClean="0"/>
              <a:t>Postavený Národný dom</a:t>
            </a:r>
          </a:p>
          <a:p>
            <a:r>
              <a:rPr lang="sk-SK" dirty="0" smtClean="0"/>
              <a:t>Časopis Hlas- okolo neho skupina dejateľov –hlasisti: Vavro </a:t>
            </a:r>
            <a:r>
              <a:rPr lang="sk-SK" dirty="0" err="1" smtClean="0"/>
              <a:t>Šrobár</a:t>
            </a:r>
            <a:r>
              <a:rPr lang="sk-SK" dirty="0" smtClean="0"/>
              <a:t>  a Pavol Blaho</a:t>
            </a:r>
          </a:p>
          <a:p>
            <a:r>
              <a:rPr lang="sk-SK" dirty="0" smtClean="0"/>
              <a:t>Obnovená činnosť Slovenských pohľadov</a:t>
            </a:r>
          </a:p>
          <a:p>
            <a:r>
              <a:rPr lang="sk-SK" dirty="0" smtClean="0"/>
              <a:t>Časopis Orol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4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Literatúra v realizme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Vývoj za Európou oneskorený cca o 50 rokov, nadväzuje na európsky realizmus, no uprednostňuje národnú tematiku, a teda sa má brániť zahraničným vplyvom (naturalizmus ako neprijateľný), má zostať svojská, nadväzuje na národnú tradíciu romantikov (štúrovci), nezavrhujú ani Kollára</a:t>
            </a:r>
          </a:p>
          <a:p>
            <a:r>
              <a:rPr lang="sk-SK" dirty="0" smtClean="0"/>
              <a:t>Realisti udržia odkaz predchádzajúcich generácií</a:t>
            </a:r>
          </a:p>
          <a:p>
            <a:r>
              <a:rPr lang="sk-SK" dirty="0" smtClean="0"/>
              <a:t>1879/80- Svetozár Hurban Vajanský vydáva zbierku Tatry a more,</a:t>
            </a:r>
          </a:p>
          <a:p>
            <a:r>
              <a:rPr lang="sk-SK" dirty="0" smtClean="0"/>
              <a:t>Kritické listy- </a:t>
            </a:r>
            <a:r>
              <a:rPr lang="sk-SK" dirty="0" err="1" smtClean="0"/>
              <a:t>S.H.Vajanský</a:t>
            </a:r>
            <a:r>
              <a:rPr lang="sk-SK" dirty="0" smtClean="0"/>
              <a:t> a J. Škultéty- ako má vyzerať literatúra a ako sa má vyvíjať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703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Prvá vlna slovenského realizmu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Predstavitelia: </a:t>
            </a:r>
            <a:r>
              <a:rPr lang="sk-SK" dirty="0" err="1" smtClean="0"/>
              <a:t>S.H.Vajanský</a:t>
            </a:r>
            <a:r>
              <a:rPr lang="sk-SK" dirty="0" smtClean="0"/>
              <a:t>, </a:t>
            </a:r>
            <a:r>
              <a:rPr lang="sk-SK" dirty="0" err="1" smtClean="0"/>
              <a:t>P.O.Hviezdoslav</a:t>
            </a:r>
            <a:r>
              <a:rPr lang="sk-SK" dirty="0" smtClean="0"/>
              <a:t>, T. </a:t>
            </a:r>
            <a:r>
              <a:rPr lang="sk-SK" dirty="0" err="1" smtClean="0"/>
              <a:t>Vansová</a:t>
            </a:r>
            <a:r>
              <a:rPr lang="sk-SK" dirty="0" smtClean="0"/>
              <a:t>, </a:t>
            </a:r>
            <a:r>
              <a:rPr lang="sk-SK" dirty="0" err="1" smtClean="0"/>
              <a:t>E.M.Šoltésová</a:t>
            </a:r>
            <a:r>
              <a:rPr lang="sk-SK" dirty="0" smtClean="0"/>
              <a:t>, M. Kukučín</a:t>
            </a:r>
          </a:p>
          <a:p>
            <a:r>
              <a:rPr lang="sk-SK" dirty="0" smtClean="0"/>
              <a:t>Spájajú prvky romantizmu a ideály realizmu- protikladné spojenie</a:t>
            </a:r>
          </a:p>
          <a:p>
            <a:r>
              <a:rPr lang="sk-SK" dirty="0" smtClean="0"/>
              <a:t>Naďalej zostáva národná problematika</a:t>
            </a:r>
          </a:p>
          <a:p>
            <a:r>
              <a:rPr lang="sk-SK" dirty="0" smtClean="0"/>
              <a:t>V lyrike: </a:t>
            </a:r>
            <a:r>
              <a:rPr lang="sk-SK" dirty="0" err="1" smtClean="0"/>
              <a:t>sylabo-tonický</a:t>
            </a:r>
            <a:r>
              <a:rPr lang="sk-SK" dirty="0" smtClean="0"/>
              <a:t> veršový systém, lyrické a lyricko-epické cykly</a:t>
            </a:r>
          </a:p>
          <a:p>
            <a:r>
              <a:rPr lang="sk-SK" dirty="0" smtClean="0"/>
              <a:t>V próze: krátke útvary-  poviedka, novela, črta</a:t>
            </a:r>
          </a:p>
          <a:p>
            <a:r>
              <a:rPr lang="sk-SK" dirty="0" smtClean="0"/>
              <a:t>Dej do súdobého prostredia, používajú hovorový jazyk, propagácia slovenčiny</a:t>
            </a:r>
          </a:p>
          <a:p>
            <a:r>
              <a:rPr lang="sk-SK" dirty="0" smtClean="0"/>
              <a:t>Pohľad na skutočnosť je vonkajší, bez prieniku do hĺbky, len opisujú daný stav spoločnosti, veria v  neskazenosť slovenského ľudu, zhovievavosť voči problémom (alkoholizmus), bez tabuizovaných tém</a:t>
            </a:r>
          </a:p>
          <a:p>
            <a:r>
              <a:rPr lang="sk-SK" dirty="0" smtClean="0"/>
              <a:t>Na okraji stojí dráma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13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Svetozár Hurban Vajanský (1847-1916)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Syn Jozefa Miloslava Hurbana, vyštudoval právo v Bratislave a </a:t>
            </a:r>
            <a:r>
              <a:rPr lang="sk-SK" dirty="0" err="1" smtClean="0"/>
              <a:t>Pešti</a:t>
            </a:r>
            <a:r>
              <a:rPr lang="sk-SK" dirty="0" smtClean="0"/>
              <a:t>, pracoval ako advokát, r.1878 sa ako vojak rakúsko-uhorskej armády zúčastnil na okupácii Bosny a Hercegoviny, po návrate končí s advokátskou praxou a usadil sa v Martine, rediguje Národné noviny a Slovenské pohľady</a:t>
            </a:r>
          </a:p>
          <a:p>
            <a:r>
              <a:rPr lang="sk-SK" dirty="0" smtClean="0"/>
              <a:t>Zb. Tatry a more- básnická zbierka v 7 častiach, vzťah jednotlivca a národa, úsilie o národné sebavedomie</a:t>
            </a:r>
          </a:p>
          <a:p>
            <a:r>
              <a:rPr lang="sk-SK" dirty="0" smtClean="0"/>
              <a:t>Prózy: Letiace tiene (novela- úpadok zemianstva, záchrana v jeho spojení so slovenskou inteligenciou, pričom ostane verné tradíciám), Suchá ratolesť (román)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98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Pavol Országh Hviezdoslav (1849-1921)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sk-SK" dirty="0" err="1" smtClean="0"/>
              <a:t>Nar</a:t>
            </a:r>
            <a:r>
              <a:rPr lang="sk-SK" dirty="0" smtClean="0"/>
              <a:t>. vo Vyšnom Kubíne v zemianskej rodine, stredná škola v Miškovci a Kežmarku, naučil sa po maďarsky a prejavil básnický talent, niekedy okrem maďarčiny využíval aj nemčinu</a:t>
            </a:r>
          </a:p>
          <a:p>
            <a:r>
              <a:rPr lang="sk-SK" dirty="0" smtClean="0"/>
              <a:t>V tomto období ho profesor Adolf </a:t>
            </a:r>
            <a:r>
              <a:rPr lang="sk-SK" dirty="0" err="1" smtClean="0"/>
              <a:t>Medzi-hradský</a:t>
            </a:r>
            <a:r>
              <a:rPr lang="sk-SK" dirty="0" smtClean="0"/>
              <a:t> zoznámil s poéziou </a:t>
            </a:r>
            <a:r>
              <a:rPr lang="sk-SK" dirty="0" err="1" smtClean="0"/>
              <a:t>A.Sládkoviča</a:t>
            </a:r>
            <a:r>
              <a:rPr lang="sk-SK" dirty="0" smtClean="0"/>
              <a:t>- to spôsobilo jeho návrat k slovenčine vo veršoch</a:t>
            </a:r>
          </a:p>
          <a:p>
            <a:r>
              <a:rPr lang="sk-SK" b="1" dirty="0" smtClean="0"/>
              <a:t>1868- zb.  Básnické </a:t>
            </a:r>
            <a:r>
              <a:rPr lang="sk-SK" b="1" dirty="0" err="1"/>
              <a:t>p</a:t>
            </a:r>
            <a:r>
              <a:rPr lang="sk-SK" b="1" dirty="0" err="1" smtClean="0"/>
              <a:t>rviesienky</a:t>
            </a:r>
            <a:r>
              <a:rPr lang="sk-SK" b="1" dirty="0" smtClean="0"/>
              <a:t> Jozefa </a:t>
            </a:r>
            <a:r>
              <a:rPr lang="sk-SK" b="1" dirty="0" err="1" smtClean="0"/>
              <a:t>Zbranského</a:t>
            </a:r>
            <a:endParaRPr lang="sk-SK" b="1" dirty="0" smtClean="0"/>
          </a:p>
          <a:p>
            <a:r>
              <a:rPr lang="sk-SK" dirty="0" smtClean="0"/>
              <a:t>Počas štúdia v Prešove sa zoznámil s Kolomanom </a:t>
            </a:r>
            <a:r>
              <a:rPr lang="sk-SK" dirty="0" err="1" smtClean="0"/>
              <a:t>Banšellom</a:t>
            </a:r>
            <a:r>
              <a:rPr lang="sk-SK" dirty="0" smtClean="0"/>
              <a:t> a spolu vydávajú almanach Napred, zbierka literárnych prác vtedajšej mladej generácie- túžba po slobode a láske</a:t>
            </a:r>
          </a:p>
          <a:p>
            <a:r>
              <a:rPr lang="sk-SK" dirty="0" smtClean="0"/>
              <a:t>Po zložení advokátskej skúšky žil dlhú dobu v Námestove, neskôr v Dolnom Kubíne, kde sa naplno venoval literárnej tvorbe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88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Tvorba P.O. Hviezdoslav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sk-SK" sz="3400" b="1" dirty="0" smtClean="0"/>
              <a:t>Lyrika:</a:t>
            </a:r>
            <a:r>
              <a:rPr lang="sk-SK" sz="3400" dirty="0" smtClean="0"/>
              <a:t> </a:t>
            </a:r>
          </a:p>
          <a:p>
            <a:r>
              <a:rPr lang="sk-SK" sz="3400" b="1" i="1" dirty="0" smtClean="0"/>
              <a:t>Sonety </a:t>
            </a:r>
            <a:r>
              <a:rPr lang="sk-SK" sz="3400" dirty="0" smtClean="0"/>
              <a:t>(21 </a:t>
            </a:r>
            <a:r>
              <a:rPr lang="sk-SK" sz="3400" dirty="0" err="1" smtClean="0"/>
              <a:t>zneliek-sonetov</a:t>
            </a:r>
            <a:r>
              <a:rPr lang="sk-SK" sz="3400" b="1" i="1" dirty="0" smtClean="0"/>
              <a:t>); </a:t>
            </a:r>
            <a:r>
              <a:rPr lang="sk-SK" sz="3400" b="1" i="1" dirty="0" err="1" smtClean="0"/>
              <a:t>Letorosty</a:t>
            </a:r>
            <a:r>
              <a:rPr lang="sk-SK" sz="3400" dirty="0" smtClean="0"/>
              <a:t>; </a:t>
            </a:r>
            <a:r>
              <a:rPr lang="sk-SK" sz="3400" b="1" i="1" dirty="0" smtClean="0"/>
              <a:t>Žalmy a hymny </a:t>
            </a:r>
            <a:r>
              <a:rPr lang="sk-SK" sz="3400" dirty="0" smtClean="0"/>
              <a:t>(konfrontuje svoje predstavy o živote so skutočným stavom sveta, chce ho zmeniť pomocou pravdy, krásy a dobra, pociťuje bezvýslednosť vlastného úsilia poznať tajomné cesty osudu</a:t>
            </a:r>
          </a:p>
          <a:p>
            <a:r>
              <a:rPr lang="sk-SK" sz="3400" b="1" i="1" dirty="0" smtClean="0"/>
              <a:t>Prechádzky jarom, Prechádzky letom</a:t>
            </a:r>
            <a:r>
              <a:rPr lang="sk-SK" sz="3400" dirty="0" smtClean="0"/>
              <a:t>- prírodná lyrika s úvahovými prvkami, lyrický subjekt vedie dialóg s kvetom, stromom, vtáčaťom, príroda vyvoláva predstavu o nezničiteľnosti ľudstva</a:t>
            </a:r>
          </a:p>
          <a:p>
            <a:r>
              <a:rPr lang="sk-SK" sz="3400" dirty="0" smtClean="0"/>
              <a:t>Prechádzky </a:t>
            </a:r>
            <a:r>
              <a:rPr lang="sk-SK" sz="3400" dirty="0" err="1" smtClean="0"/>
              <a:t>jarom-osobnejší</a:t>
            </a:r>
            <a:r>
              <a:rPr lang="sk-SK" sz="3400" dirty="0" smtClean="0"/>
              <a:t> ráz (starnúci básnik, mladá príroda v kontraste); v Prechádzkach letom pokojnejší, človek ako organická súčasť prírody</a:t>
            </a:r>
          </a:p>
          <a:p>
            <a:r>
              <a:rPr lang="sk-SK" sz="3400" b="1" i="1" dirty="0" smtClean="0"/>
              <a:t>Stesky, Dozvuky</a:t>
            </a:r>
          </a:p>
          <a:p>
            <a:r>
              <a:rPr lang="sk-SK" sz="3400" b="1" i="1" dirty="0" smtClean="0"/>
              <a:t>Krvavé sonety-</a:t>
            </a:r>
            <a:r>
              <a:rPr lang="sk-SK" sz="3400" dirty="0" smtClean="0"/>
              <a:t> skladba zo sonetov, reakcia na pošliapanú ľudskosť v </a:t>
            </a:r>
            <a:r>
              <a:rPr lang="sk-SK" sz="3400" dirty="0" err="1" smtClean="0"/>
              <a:t>I.sv.vojne</a:t>
            </a:r>
            <a:endParaRPr lang="sk-SK" sz="3400" b="1" i="1" dirty="0" smtClean="0"/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0763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Tvorba </a:t>
            </a:r>
            <a:r>
              <a:rPr lang="sk-SK" dirty="0" err="1" smtClean="0"/>
              <a:t>P.O.Hviezdoslav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sk-SK" b="1" dirty="0" smtClean="0"/>
              <a:t>Epika:</a:t>
            </a:r>
          </a:p>
          <a:p>
            <a:r>
              <a:rPr lang="sk-SK" b="1" i="1" dirty="0" smtClean="0"/>
              <a:t>Hájnikova žena-</a:t>
            </a:r>
            <a:r>
              <a:rPr lang="sk-SK" dirty="0" smtClean="0"/>
              <a:t> lyricko-epická skladba na kontraste </a:t>
            </a:r>
            <a:r>
              <a:rPr lang="sk-SK" dirty="0" err="1" smtClean="0"/>
              <a:t>ľud-šľachta</a:t>
            </a:r>
            <a:r>
              <a:rPr lang="sk-SK" dirty="0" smtClean="0"/>
              <a:t>, svet kaštieľov verzus svet chalúp</a:t>
            </a:r>
          </a:p>
          <a:p>
            <a:r>
              <a:rPr lang="sk-SK" dirty="0" smtClean="0"/>
              <a:t>Úvod aj záver oslavuje prírodu, hory: „Pozdravujem vás, lesy, hory, z tej duše pozdravujem vás!“ ako súčasť deja, niekedy akoby predznamenáva priebeh udalosti</a:t>
            </a:r>
          </a:p>
          <a:p>
            <a:r>
              <a:rPr lang="sk-SK" dirty="0" smtClean="0"/>
              <a:t>Súčasťou skladby sú básnikove reflexie a piesňové zložky</a:t>
            </a:r>
          </a:p>
          <a:p>
            <a:r>
              <a:rPr lang="sk-SK" dirty="0" smtClean="0"/>
              <a:t>V postave </a:t>
            </a:r>
            <a:r>
              <a:rPr lang="sk-SK" dirty="0" err="1" smtClean="0"/>
              <a:t>Artuša</a:t>
            </a:r>
            <a:r>
              <a:rPr lang="sk-SK" dirty="0" smtClean="0"/>
              <a:t> </a:t>
            </a:r>
            <a:r>
              <a:rPr lang="sk-SK" dirty="0" err="1" smtClean="0"/>
              <a:t>Villániho-demoralizovaná</a:t>
            </a:r>
            <a:r>
              <a:rPr lang="sk-SK" dirty="0" smtClean="0"/>
              <a:t> nižšia šľachta (zemania)</a:t>
            </a:r>
          </a:p>
          <a:p>
            <a:r>
              <a:rPr lang="sk-SK" dirty="0" smtClean="0"/>
              <a:t>Autor vytvoril paralelu  medzi lovom jeleňa a </a:t>
            </a:r>
            <a:r>
              <a:rPr lang="sk-SK" dirty="0" err="1" smtClean="0"/>
              <a:t>Artušovým</a:t>
            </a:r>
            <a:r>
              <a:rPr lang="sk-SK" dirty="0" smtClean="0"/>
              <a:t> lovom na Hanku v horárni</a:t>
            </a:r>
          </a:p>
          <a:p>
            <a:r>
              <a:rPr lang="sk-SK" dirty="0" smtClean="0"/>
              <a:t>Na príbehu lásky Miška Čajku a jeho ženy </a:t>
            </a:r>
            <a:r>
              <a:rPr lang="sk-SK" dirty="0" err="1" smtClean="0"/>
              <a:t>Hanky-morálna</a:t>
            </a:r>
            <a:r>
              <a:rPr lang="sk-SK" dirty="0" smtClean="0"/>
              <a:t> sila, česť, statočnosť obyčajného ľudu, obe postavy sú vykreslené ako realistické charaktery, ktoré majú bohatý vnútorný svet a vyvíjajú sa.</a:t>
            </a:r>
          </a:p>
          <a:p>
            <a:r>
              <a:rPr lang="sk-SK">
                <a:hlinkClick r:id="rId2"/>
              </a:rPr>
              <a:t>http://</a:t>
            </a:r>
            <a:r>
              <a:rPr lang="sk-SK" smtClean="0">
                <a:hlinkClick r:id="rId2"/>
              </a:rPr>
              <a:t>zlatyfond.sme.sk/dielo/18/Hviezdoslav_Hajnikova-zena/1</a:t>
            </a:r>
            <a:endParaRPr lang="sk-SK" smtClean="0"/>
          </a:p>
          <a:p>
            <a:endParaRPr lang="sk-SK" dirty="0" smtClean="0"/>
          </a:p>
          <a:p>
            <a:r>
              <a:rPr lang="sk-SK" b="1" i="1" dirty="0" err="1" smtClean="0"/>
              <a:t>Ežo</a:t>
            </a:r>
            <a:r>
              <a:rPr lang="sk-SK" b="1" i="1" dirty="0" smtClean="0"/>
              <a:t> </a:t>
            </a:r>
            <a:r>
              <a:rPr lang="sk-SK" b="1" i="1" dirty="0" err="1" smtClean="0"/>
              <a:t>Vlkolinský</a:t>
            </a:r>
            <a:r>
              <a:rPr lang="sk-SK" b="1" i="1" dirty="0" smtClean="0"/>
              <a:t>, </a:t>
            </a:r>
            <a:r>
              <a:rPr lang="sk-SK" b="1" i="1" dirty="0" err="1" smtClean="0"/>
              <a:t>Gábor</a:t>
            </a:r>
            <a:r>
              <a:rPr lang="sk-SK" b="1" i="1" dirty="0" smtClean="0"/>
              <a:t> </a:t>
            </a:r>
            <a:r>
              <a:rPr lang="sk-SK" b="1" i="1" dirty="0" err="1" smtClean="0"/>
              <a:t>Vlkolinský</a:t>
            </a:r>
            <a:endParaRPr lang="sk-SK" b="1" i="1" dirty="0" smtClean="0"/>
          </a:p>
          <a:p>
            <a:r>
              <a:rPr lang="sk-SK" b="1" dirty="0" smtClean="0"/>
              <a:t>Dráma: </a:t>
            </a:r>
            <a:r>
              <a:rPr lang="sk-SK" b="1" i="1" dirty="0" smtClean="0"/>
              <a:t>Herodes a </a:t>
            </a:r>
            <a:r>
              <a:rPr lang="sk-SK" b="1" i="1" dirty="0" err="1" smtClean="0"/>
              <a:t>Herodias</a:t>
            </a:r>
            <a:endParaRPr lang="sk-SK" b="1" i="1" dirty="0"/>
          </a:p>
        </p:txBody>
      </p:sp>
    </p:spTree>
    <p:extLst>
      <p:ext uri="{BB962C8B-B14F-4D97-AF65-F5344CB8AC3E}">
        <p14:creationId xmlns:p14="http://schemas.microsoft.com/office/powerpoint/2010/main" val="4446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Hájnikova žena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Expozícia- oboznámenie s prostredím a hlavnými postavami, s hájovňou ukrytou v lese pred drzými pohľadmi, stojí tam ako pevný hrad, ktorý chráni sama príroda. Po smrti starého Čajku žiada jeho syn Miško u starého grófa </a:t>
            </a:r>
            <a:r>
              <a:rPr lang="sk-SK" dirty="0" err="1" smtClean="0"/>
              <a:t>Villániho</a:t>
            </a:r>
            <a:r>
              <a:rPr lang="sk-SK" dirty="0" smtClean="0"/>
              <a:t> o službu hájnika, ten mu vyhovie, nakoľko mu starý Čajka pred rokmi zachránil život a tak sa cíti dlžný. Miško požiada o ruku Hanku (jej rodičia sú proti sobášu) a spolu žijú v hájovni.</a:t>
            </a:r>
          </a:p>
          <a:p>
            <a:r>
              <a:rPr lang="sk-SK" dirty="0" smtClean="0"/>
              <a:t>Kolízia- </a:t>
            </a:r>
            <a:r>
              <a:rPr lang="sk-SK" dirty="0" err="1"/>
              <a:t>Č</a:t>
            </a:r>
            <a:r>
              <a:rPr lang="sk-SK" dirty="0" err="1" smtClean="0"/>
              <a:t>ajkovci</a:t>
            </a:r>
            <a:r>
              <a:rPr lang="sk-SK" dirty="0" smtClean="0"/>
              <a:t> sa vyberú do kostola, Hanku si všimne mladý gróf </a:t>
            </a:r>
            <a:r>
              <a:rPr lang="sk-SK" dirty="0" err="1" smtClean="0"/>
              <a:t>Artuš</a:t>
            </a:r>
            <a:r>
              <a:rPr lang="sk-SK" dirty="0" smtClean="0"/>
              <a:t> </a:t>
            </a:r>
            <a:r>
              <a:rPr lang="sk-SK" dirty="0" err="1" smtClean="0"/>
              <a:t>Villáni</a:t>
            </a:r>
            <a:r>
              <a:rPr lang="sk-SK" dirty="0" smtClean="0"/>
              <a:t>. Miško sa Hanka si vyznávajú lásku v ľúbostnej piesni. </a:t>
            </a:r>
            <a:r>
              <a:rPr lang="sk-SK" dirty="0" err="1" smtClean="0"/>
              <a:t>Artuš</a:t>
            </a:r>
            <a:r>
              <a:rPr lang="sk-SK" dirty="0" smtClean="0"/>
              <a:t> v lese prekvapí Hanku, ona sa bráni a pociťuje strach a predtuchu. Konflikt narastá, </a:t>
            </a:r>
            <a:r>
              <a:rPr lang="sk-SK" dirty="0" err="1" smtClean="0"/>
              <a:t>Artuš</a:t>
            </a:r>
            <a:r>
              <a:rPr lang="sk-SK" dirty="0" smtClean="0"/>
              <a:t> sa dobýja do hájovne, no Hanka sa zamkne, večer Miškovi neprezradí, čo sa stalo.</a:t>
            </a:r>
          </a:p>
        </p:txBody>
      </p:sp>
    </p:spTree>
    <p:extLst>
      <p:ext uri="{BB962C8B-B14F-4D97-AF65-F5344CB8AC3E}">
        <p14:creationId xmlns:p14="http://schemas.microsoft.com/office/powerpoint/2010/main" val="2185254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1625</Words>
  <Application>Microsoft Office PowerPoint</Application>
  <PresentationFormat>Prezentácia na obrazovke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Slovenský realizmus</vt:lpstr>
      <vt:lpstr>Spoločensko-historické pomery</vt:lpstr>
      <vt:lpstr>Literatúra v realizme</vt:lpstr>
      <vt:lpstr>Prvá vlna slovenského realizmu</vt:lpstr>
      <vt:lpstr>Svetozár Hurban Vajanský (1847-1916)</vt:lpstr>
      <vt:lpstr>Pavol Országh Hviezdoslav (1849-1921)</vt:lpstr>
      <vt:lpstr>Tvorba P.O. Hviezdoslav</vt:lpstr>
      <vt:lpstr>Tvorba P.O.Hviezdoslav</vt:lpstr>
      <vt:lpstr>Hájnikova žena</vt:lpstr>
      <vt:lpstr>Hájnikova žena</vt:lpstr>
      <vt:lpstr>Druhá vlna realizmu</vt:lpstr>
      <vt:lpstr>Božena Slančíková Timrava</vt:lpstr>
      <vt:lpstr>Ťapákovci</vt:lpstr>
      <vt:lpstr>Jozef Gregor Tajovský</vt:lpstr>
      <vt:lpstr>Poviedky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Slovenský realizmus</dc:title>
  <dc:creator>AAAAA</dc:creator>
  <cp:lastModifiedBy>AAAAA</cp:lastModifiedBy>
  <cp:revision>30</cp:revision>
  <dcterms:created xsi:type="dcterms:W3CDTF">2017-02-22T13:06:44Z</dcterms:created>
  <dcterms:modified xsi:type="dcterms:W3CDTF">2017-04-25T13:56:24Z</dcterms:modified>
</cp:coreProperties>
</file>