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20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000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64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382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670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061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98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838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22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970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388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004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8462-906B-4CC3-9D1C-1D49E4C65582}" type="datetimeFigureOut">
              <a:rPr lang="sk-SK" smtClean="0"/>
              <a:t>20. 12. 2016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11CC-95A8-43FA-BCF6-2B1581447B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665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Slovenská literatúra 1945 II.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Próza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83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R. Jašík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Bojoval na ukrajinskom fronte, neskôr sa pridal do partizánskeho hnutia</a:t>
            </a:r>
          </a:p>
          <a:p>
            <a:r>
              <a:rPr lang="sk-SK" dirty="0" smtClean="0"/>
              <a:t>Tvorbou nadväzuje na naturizmus (lyrickosť a baladickosť); spracúva najmä 2 témy: život na Kysuciach a </a:t>
            </a:r>
            <a:r>
              <a:rPr lang="sk-SK" dirty="0" err="1" smtClean="0"/>
              <a:t>II.sv.vojnu</a:t>
            </a:r>
            <a:endParaRPr lang="sk-SK" dirty="0" smtClean="0"/>
          </a:p>
          <a:p>
            <a:r>
              <a:rPr lang="sk-SK" b="1" i="1" dirty="0" smtClean="0"/>
              <a:t>Námestie </a:t>
            </a:r>
            <a:r>
              <a:rPr lang="sk-SK" b="1" i="1" dirty="0" err="1" smtClean="0"/>
              <a:t>sv.Alžbety</a:t>
            </a:r>
            <a:r>
              <a:rPr lang="sk-SK" dirty="0" smtClean="0"/>
              <a:t>: počas </a:t>
            </a:r>
            <a:r>
              <a:rPr lang="sk-SK" dirty="0" err="1" smtClean="0"/>
              <a:t>II.sv.vojny</a:t>
            </a:r>
            <a:r>
              <a:rPr lang="sk-SK" dirty="0" smtClean="0"/>
              <a:t> v </a:t>
            </a:r>
            <a:r>
              <a:rPr lang="sk-SK" dirty="0" err="1" smtClean="0"/>
              <a:t>Nitre-meste</a:t>
            </a:r>
            <a:r>
              <a:rPr lang="sk-SK" dirty="0" smtClean="0"/>
              <a:t> pod viničným vrchom; odsudzuje rasovú diskrimináciu a fašizmus, pomery v Slovenskom štáte, atmosféra nenávisti a strachu</a:t>
            </a:r>
          </a:p>
          <a:p>
            <a:r>
              <a:rPr lang="sk-SK" dirty="0" smtClean="0"/>
              <a:t>Tragický príbeh lásky Igora a židovky Evy, jej postava postupne stráca ľudské  vlastnosti, stáva sa symbolom lásky, hoci Evu zabijú , láska ostane živá, nesmrteľná</a:t>
            </a:r>
          </a:p>
          <a:p>
            <a:r>
              <a:rPr lang="sk-SK" dirty="0" smtClean="0"/>
              <a:t>Román </a:t>
            </a:r>
            <a:r>
              <a:rPr lang="sk-SK" b="1" i="1" dirty="0" smtClean="0"/>
              <a:t>Mŕtvi nespievajú, Čierne a biele kruhy</a:t>
            </a:r>
          </a:p>
          <a:p>
            <a:r>
              <a:rPr lang="sk-SK" dirty="0" smtClean="0"/>
              <a:t>Novela </a:t>
            </a:r>
            <a:r>
              <a:rPr lang="sk-SK" b="1" i="1" dirty="0" smtClean="0"/>
              <a:t>Povesť o bielych kameňoch</a:t>
            </a:r>
            <a:r>
              <a:rPr lang="sk-SK" dirty="0" smtClean="0"/>
              <a:t>- silne lyrizovaná</a:t>
            </a:r>
          </a:p>
        </p:txBody>
      </p:sp>
    </p:spTree>
    <p:extLst>
      <p:ext uri="{BB962C8B-B14F-4D97-AF65-F5344CB8AC3E}">
        <p14:creationId xmlns:p14="http://schemas.microsoft.com/office/powerpoint/2010/main" val="4019365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A. Bednár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Prvý prozaik, ktorý zbavil literatúru prvkov schematizmu- román </a:t>
            </a:r>
            <a:r>
              <a:rPr lang="sk-SK" b="1" i="1" dirty="0" smtClean="0"/>
              <a:t>Sklený vrch</a:t>
            </a:r>
            <a:r>
              <a:rPr lang="sk-SK" dirty="0" smtClean="0"/>
              <a:t>: patrí k nonkonformnému prúdu, po ňom obdobie uvoľnenia</a:t>
            </a:r>
          </a:p>
          <a:p>
            <a:r>
              <a:rPr lang="sk-SK" dirty="0" smtClean="0"/>
              <a:t>Má denníkovú formu s dvojitou retrospektívou- v troch časových rovinách (povstanie , 1947, 50.roky), hlavná postava – Ema </a:t>
            </a:r>
            <a:r>
              <a:rPr lang="sk-SK" dirty="0" err="1" smtClean="0"/>
              <a:t>Klaasová</a:t>
            </a:r>
            <a:r>
              <a:rPr lang="sk-SK" dirty="0" smtClean="0"/>
              <a:t>, sústredí sa na vnútorný svet postáv, vytvára individuálneho nie kolektívneho hrdinu- v tom čase odvážny čin</a:t>
            </a:r>
          </a:p>
          <a:p>
            <a:r>
              <a:rPr lang="sk-SK" dirty="0" smtClean="0"/>
              <a:t>Zb. noviel </a:t>
            </a:r>
            <a:r>
              <a:rPr lang="sk-SK" b="1" i="1" dirty="0" smtClean="0"/>
              <a:t>Hodiny a minúty</a:t>
            </a:r>
            <a:r>
              <a:rPr lang="sk-SK" dirty="0" smtClean="0"/>
              <a:t>- v nej novela </a:t>
            </a:r>
            <a:r>
              <a:rPr lang="sk-SK" b="1" i="1" dirty="0" smtClean="0"/>
              <a:t>Kolíska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1023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L. Ťažký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Počas vojny bojoval na východnom fronte, v čase povstania zajatý a internovaný v tábore v Rumunsku, ušiel do Maďarska, chytili ho a poslali do tábora v Rakúsku (až do konca vojny pracoval na obnove Viedne</a:t>
            </a:r>
          </a:p>
          <a:p>
            <a:r>
              <a:rPr lang="sk-SK" dirty="0" smtClean="0"/>
              <a:t>V soc. realizme písal reportáže</a:t>
            </a:r>
          </a:p>
          <a:p>
            <a:r>
              <a:rPr lang="sk-SK" dirty="0" smtClean="0"/>
              <a:t>V 60.rokoch kritizoval, odmietol obsadenie republiky vojskami VZ- vylúčený z KSČ, nemohol sa zamestnať ani publikovať, po 1989 zastával mnohé politické a kultúrne funkcie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699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dirty="0" smtClean="0"/>
              <a:t>L. Ťažký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sk-SK" dirty="0" smtClean="0"/>
              <a:t>Odmietol princípy soc. realizmu, inšpirovaný modernou prózou- existencializmus</a:t>
            </a:r>
          </a:p>
          <a:p>
            <a:r>
              <a:rPr lang="sk-SK" dirty="0" smtClean="0"/>
              <a:t>Baladický až mystický dej je rozložený na kratšie epizódy, silná </a:t>
            </a:r>
            <a:r>
              <a:rPr lang="sk-SK" dirty="0" err="1" smtClean="0"/>
              <a:t>lyrizácia</a:t>
            </a:r>
            <a:r>
              <a:rPr lang="sk-SK" dirty="0" smtClean="0"/>
              <a:t>, symboly vnútorný monológ</a:t>
            </a:r>
          </a:p>
          <a:p>
            <a:r>
              <a:rPr lang="sk-SK" b="1" i="1" dirty="0" smtClean="0"/>
              <a:t>Kŕdeľ divých Adamov</a:t>
            </a:r>
            <a:r>
              <a:rPr lang="sk-SK" dirty="0" smtClean="0"/>
              <a:t>- </a:t>
            </a:r>
            <a:r>
              <a:rPr lang="sk-SK" dirty="0" err="1" smtClean="0"/>
              <a:t>trojnovela</a:t>
            </a:r>
            <a:r>
              <a:rPr lang="sk-SK" dirty="0" smtClean="0"/>
              <a:t> </a:t>
            </a:r>
            <a:r>
              <a:rPr lang="sk-SK" i="1" dirty="0" smtClean="0"/>
              <a:t>Divý Adam, Dunajské hroby, Hriešnica žaluje tmu</a:t>
            </a:r>
            <a:r>
              <a:rPr lang="sk-SK" dirty="0" smtClean="0"/>
              <a:t>:</a:t>
            </a:r>
          </a:p>
          <a:p>
            <a:r>
              <a:rPr lang="sk-SK" dirty="0" smtClean="0"/>
              <a:t>Majú náročnú kompozíciu aj dej, prepojené navzájom hlavou postavou, rieši otázky viny a neviny človeka počas vojny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7425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L. </a:t>
            </a:r>
            <a:r>
              <a:rPr lang="sk-SK" dirty="0" err="1" smtClean="0"/>
              <a:t>Mňačko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Po vzniku Slovenského štátu sa pokúsil ujsť do ZSSR, potom do Holandska, ale Nemci ho chytili, internovaný v pracovnom tábore, odkiaľ ušiel k partizánom, po vojne pracoval v komunistických denníkoch, neskôr </a:t>
            </a:r>
            <a:r>
              <a:rPr lang="sk-SK" dirty="0" err="1" smtClean="0"/>
              <a:t>šéfred.časopisu</a:t>
            </a:r>
            <a:r>
              <a:rPr lang="sk-SK" dirty="0" smtClean="0"/>
              <a:t> Kultúrny život- proti schematizmu a kultu osobnosti</a:t>
            </a:r>
          </a:p>
          <a:p>
            <a:r>
              <a:rPr lang="sk-SK" dirty="0" smtClean="0"/>
              <a:t>Na protest proti antisemitizmu odišiel do Izraela, bol zbavený štátneho občianstva, vrátil sa v roku 1968, odsúdil inváziu a vrátil sa po novembri 1989, po rozdelení Česko-Slovenska sa odsťahoval do Prahy , kde zomrel</a:t>
            </a:r>
          </a:p>
          <a:p>
            <a:r>
              <a:rPr lang="sk-SK" dirty="0" smtClean="0"/>
              <a:t>Patrí k najvýznamnejším osobnostiam slovenskej žurnalistiky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1299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dirty="0" smtClean="0"/>
              <a:t>L. </a:t>
            </a:r>
            <a:r>
              <a:rPr lang="sk-SK" dirty="0" err="1" smtClean="0"/>
              <a:t>Mňačko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Mnohé z jeho reportáží </a:t>
            </a:r>
            <a:r>
              <a:rPr lang="sk-SK" dirty="0"/>
              <a:t>ublížili niekoľkým ľuďom (presvedčený komunista), no neskôr si svoje konanie uvedomil a vydal: </a:t>
            </a:r>
            <a:r>
              <a:rPr lang="sk-SK" b="1" i="1" dirty="0"/>
              <a:t>Oneskorené </a:t>
            </a:r>
            <a:r>
              <a:rPr lang="sk-SK" b="1" i="1" dirty="0" smtClean="0"/>
              <a:t>reportáže- </a:t>
            </a:r>
            <a:r>
              <a:rPr lang="sk-SK" dirty="0" smtClean="0"/>
              <a:t>pravdivé svedectvo o procesoch v 50. rokoch, strach neistota, útlak</a:t>
            </a:r>
          </a:p>
          <a:p>
            <a:r>
              <a:rPr lang="sk-SK" dirty="0" smtClean="0"/>
              <a:t>Román </a:t>
            </a:r>
            <a:r>
              <a:rPr lang="sk-SK" b="1" i="1" dirty="0" smtClean="0"/>
              <a:t>Smrť sa volá </a:t>
            </a:r>
            <a:r>
              <a:rPr lang="sk-SK" b="1" i="1" dirty="0" err="1" smtClean="0"/>
              <a:t>Engelchen</a:t>
            </a:r>
            <a:r>
              <a:rPr lang="sk-SK" dirty="0" smtClean="0"/>
              <a:t>- autobiografický, vojnová tematika, osudy partizánskej skupiny- pravdivý obraz povstania, autentické udalosti a osobnosti: obec </a:t>
            </a:r>
            <a:r>
              <a:rPr lang="sk-SK" dirty="0" err="1" smtClean="0"/>
              <a:t>Ploština</a:t>
            </a:r>
            <a:r>
              <a:rPr lang="sk-SK" dirty="0" smtClean="0"/>
              <a:t>- vypálená Nemcami, postavy sú psychologicky presvedčivé- prežívajú pocity strachu, zúfalstva, dopúšťajú sa chýb; v románe sa strieda retrospektíva s prítomnosťou</a:t>
            </a:r>
          </a:p>
          <a:p>
            <a:r>
              <a:rPr lang="sk-SK" dirty="0" smtClean="0"/>
              <a:t>Román </a:t>
            </a:r>
            <a:r>
              <a:rPr lang="sk-SK" b="1" i="1" dirty="0" smtClean="0"/>
              <a:t>Ako chutí moc</a:t>
            </a:r>
            <a:r>
              <a:rPr lang="sk-SK" dirty="0" smtClean="0"/>
              <a:t>- o politických praktikách komunistických funkcionárov</a:t>
            </a:r>
          </a:p>
          <a:p>
            <a:r>
              <a:rPr lang="sk-SK" b="1" i="1" dirty="0" smtClean="0"/>
              <a:t>Súdruh M</a:t>
            </a:r>
            <a:r>
              <a:rPr lang="de-DE" b="1" i="1" dirty="0" err="1" smtClean="0"/>
              <a:t>ünchhausen</a:t>
            </a:r>
            <a:r>
              <a:rPr lang="de-DE" dirty="0" smtClean="0"/>
              <a:t>- </a:t>
            </a:r>
            <a:r>
              <a:rPr lang="sk-SK" dirty="0" smtClean="0"/>
              <a:t>satirický román o politických procesoch a </a:t>
            </a:r>
            <a:r>
              <a:rPr lang="sk-SK" dirty="0" err="1" smtClean="0"/>
              <a:t>eštébáckom</a:t>
            </a:r>
            <a:r>
              <a:rPr lang="sk-SK" dirty="0" smtClean="0"/>
              <a:t> vyšetrovaní, mohol ho vydať len v emigrácii vo vydavateľstve Index, v postavách </a:t>
            </a:r>
            <a:r>
              <a:rPr lang="sk-SK" dirty="0" err="1" smtClean="0"/>
              <a:t>Gotlesa</a:t>
            </a:r>
            <a:r>
              <a:rPr lang="sk-SK" dirty="0" smtClean="0"/>
              <a:t> a Husára čitateľ spozná K. </a:t>
            </a:r>
            <a:r>
              <a:rPr lang="sk-SK" dirty="0" err="1" smtClean="0"/>
              <a:t>Gottwalda</a:t>
            </a:r>
            <a:r>
              <a:rPr lang="sk-SK" dirty="0" smtClean="0"/>
              <a:t> a G. Husáka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9369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P. </a:t>
            </a:r>
            <a:r>
              <a:rPr lang="sk-SK" dirty="0" err="1" smtClean="0"/>
              <a:t>Jaroš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Prvky existencializmu, nového románu, magického realizmu</a:t>
            </a:r>
          </a:p>
          <a:p>
            <a:r>
              <a:rPr lang="sk-SK" dirty="0" smtClean="0"/>
              <a:t>Spisovateľ a scenárista (</a:t>
            </a:r>
            <a:r>
              <a:rPr lang="sk-SK" dirty="0" err="1" smtClean="0"/>
              <a:t>Pacho</a:t>
            </a:r>
            <a:r>
              <a:rPr lang="sk-SK" dirty="0" smtClean="0"/>
              <a:t>, hybský zbojník)</a:t>
            </a:r>
          </a:p>
          <a:p>
            <a:r>
              <a:rPr lang="sk-SK" dirty="0" smtClean="0"/>
              <a:t>Debut: novela </a:t>
            </a:r>
            <a:r>
              <a:rPr lang="sk-SK" b="1" i="1" dirty="0" smtClean="0"/>
              <a:t>Popoludnie na </a:t>
            </a:r>
            <a:r>
              <a:rPr lang="sk-SK" b="1" i="1" dirty="0" err="1" smtClean="0"/>
              <a:t>terase</a:t>
            </a:r>
            <a:r>
              <a:rPr lang="sk-SK" dirty="0" err="1" smtClean="0"/>
              <a:t>-rušný</a:t>
            </a:r>
            <a:r>
              <a:rPr lang="sk-SK" dirty="0" smtClean="0"/>
              <a:t> pracovný deň členov redakcie bratislavského časopisu- príklon k modernosti po štylistickej jazykovej a kompozičnej stránke</a:t>
            </a:r>
          </a:p>
          <a:p>
            <a:r>
              <a:rPr lang="sk-SK" dirty="0" smtClean="0"/>
              <a:t>K novému románu a existencializmu- zbierka próz </a:t>
            </a:r>
            <a:r>
              <a:rPr lang="sk-SK" b="1" i="1" dirty="0" smtClean="0"/>
              <a:t>Menuet</a:t>
            </a:r>
            <a:r>
              <a:rPr lang="sk-SK" dirty="0" smtClean="0"/>
              <a:t>, spracúva tému detstva a domova ale novými postupmi, obsahuje absurdnosť, </a:t>
            </a:r>
            <a:r>
              <a:rPr lang="sk-SK" dirty="0" err="1" smtClean="0"/>
              <a:t>grotesku,snovosť</a:t>
            </a:r>
            <a:r>
              <a:rPr lang="sk-SK" dirty="0" smtClean="0"/>
              <a:t>, prelínanie reality a fantázie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6545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P. </a:t>
            </a:r>
            <a:r>
              <a:rPr lang="sk-SK" dirty="0" err="1" smtClean="0"/>
              <a:t>Jaroš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i="1" dirty="0" smtClean="0"/>
              <a:t>Tisícročná včela</a:t>
            </a:r>
            <a:r>
              <a:rPr lang="sk-SK" dirty="0" smtClean="0"/>
              <a:t>- najúspešnejší román, v duchu magického realizmu, generačný román s rušným dejom, na rodnom Liptove, osudy troch generácií roľníkov a murárov </a:t>
            </a:r>
            <a:r>
              <a:rPr lang="sk-SK" dirty="0" err="1" smtClean="0"/>
              <a:t>Pichandovcov</a:t>
            </a:r>
            <a:r>
              <a:rPr lang="sk-SK" dirty="0" smtClean="0"/>
              <a:t> od 2.pol 19.st do 1918</a:t>
            </a:r>
          </a:p>
          <a:p>
            <a:r>
              <a:rPr lang="sk-SK" dirty="0" smtClean="0"/>
              <a:t>Sprvoti ustálený patriarchálny život pri pravidelnom striedaní dedinských prác, ich rytmus narušený len odchodom na „</a:t>
            </a:r>
            <a:r>
              <a:rPr lang="sk-SK" dirty="0" err="1" smtClean="0"/>
              <a:t>múračky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Pracovitosť a neúnavnosť nášho národa porovnateľná so včelami, výjavy z každodenného života mieša s výmyslom, humorom, hyperbolou, satirou, paródiou , groteskou</a:t>
            </a:r>
          </a:p>
          <a:p>
            <a:r>
              <a:rPr lang="sk-SK" dirty="0" smtClean="0"/>
              <a:t>Osudy jednotlivých členov rodiny sú silno ovplyvnené politickými a spoločenskými udalosťami</a:t>
            </a:r>
          </a:p>
          <a:p>
            <a:r>
              <a:rPr lang="sk-SK" dirty="0" smtClean="0"/>
              <a:t>Zakomponované snové výjavy, zázraky- magický realizmus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5519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dirty="0" smtClean="0"/>
              <a:t>R. Sloboda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Dramaturg, scenárista, redaktor, spisovateľ</a:t>
            </a:r>
          </a:p>
          <a:p>
            <a:r>
              <a:rPr lang="sk-SK" dirty="0" smtClean="0"/>
              <a:t>Debut: román </a:t>
            </a:r>
            <a:r>
              <a:rPr lang="sk-SK" b="1" i="1" dirty="0" smtClean="0"/>
              <a:t>Narcis</a:t>
            </a:r>
            <a:r>
              <a:rPr lang="sk-SK" dirty="0" smtClean="0"/>
              <a:t> - veľká udalosť v literatúre, autobiografické </a:t>
            </a:r>
            <a:r>
              <a:rPr lang="sk-SK" dirty="0" err="1" smtClean="0"/>
              <a:t>črty-hrdina</a:t>
            </a:r>
            <a:r>
              <a:rPr lang="sk-SK" dirty="0" smtClean="0"/>
              <a:t> Urban </a:t>
            </a:r>
            <a:r>
              <a:rPr lang="sk-SK" dirty="0" err="1" smtClean="0"/>
              <a:t>Chrom</a:t>
            </a:r>
            <a:r>
              <a:rPr lang="sk-SK" dirty="0" smtClean="0"/>
              <a:t>- vlastná životná skúsenosť, pocity vtedajšej mladej generácie a jej vzťah k filozofickým a umeleckým zdrojom</a:t>
            </a:r>
          </a:p>
          <a:p>
            <a:r>
              <a:rPr lang="sk-SK" dirty="0" smtClean="0"/>
              <a:t>Typickými črtami jeho hrdinov- pochybovačnosť, dezilúzia, sebairónia, sklony k osamoteniu, vytrhnutý zo spoločenských väzieb</a:t>
            </a:r>
          </a:p>
          <a:p>
            <a:r>
              <a:rPr lang="sk-SK" dirty="0" smtClean="0"/>
              <a:t>Román </a:t>
            </a:r>
            <a:r>
              <a:rPr lang="sk-SK" b="1" i="1" dirty="0" smtClean="0"/>
              <a:t>Hudba</a:t>
            </a:r>
            <a:r>
              <a:rPr lang="sk-SK" dirty="0" smtClean="0"/>
              <a:t>- mladý chlapec a jeho krehký a citlivý svet dospievania, ťažko prežíva aj pomerne malicherné nedorozumenia s rodinou a v škole, čo ho vedie až k pokusu o samovraždu</a:t>
            </a:r>
          </a:p>
          <a:p>
            <a:r>
              <a:rPr lang="sk-SK" dirty="0" smtClean="0"/>
              <a:t>Romány o človeku v kríze: </a:t>
            </a:r>
            <a:r>
              <a:rPr lang="sk-SK" b="1" i="1" dirty="0" smtClean="0"/>
              <a:t>Rozum</a:t>
            </a:r>
            <a:r>
              <a:rPr lang="sk-SK" dirty="0" smtClean="0"/>
              <a:t> (viacero významových rovín, písanie scenára a vyrovnávanie sa so smrťou otca, zároveň zložitý vzťah so ženou- „Som zabitý človek“ nehybnosť spoločnosti, kde je nemožné naplniť zmysel života človeka</a:t>
            </a:r>
          </a:p>
          <a:p>
            <a:r>
              <a:rPr lang="sk-SK" dirty="0" smtClean="0"/>
              <a:t>Okrem románovej a poviedkovej tvorby dráma </a:t>
            </a:r>
            <a:r>
              <a:rPr lang="sk-SK" i="1" dirty="0" err="1" smtClean="0"/>
              <a:t>Armagedon</a:t>
            </a:r>
            <a:r>
              <a:rPr lang="sk-SK" i="1" dirty="0" smtClean="0"/>
              <a:t> na </a:t>
            </a:r>
            <a:r>
              <a:rPr lang="sk-SK" i="1" dirty="0" err="1" smtClean="0"/>
              <a:t>Grbe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2059631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J.Johanides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Debutoval </a:t>
            </a:r>
            <a:r>
              <a:rPr lang="sk-SK" dirty="0" err="1" smtClean="0"/>
              <a:t>zb.noviel</a:t>
            </a:r>
            <a:r>
              <a:rPr lang="sk-SK" dirty="0" smtClean="0"/>
              <a:t> </a:t>
            </a:r>
            <a:r>
              <a:rPr lang="sk-SK" b="1" i="1" dirty="0" smtClean="0"/>
              <a:t>Súkromie</a:t>
            </a:r>
            <a:r>
              <a:rPr lang="sk-SK" dirty="0" smtClean="0"/>
              <a:t>- už názvu jasná tematika, veľmi subjektívne ladená, zaujíma sa o súkromie človeka, jeho psychické prežívanie, pocity a predstavy v neobvyklých/krízových  situáciách, analyzuje krízové stavy duše</a:t>
            </a:r>
          </a:p>
          <a:p>
            <a:r>
              <a:rPr lang="sk-SK" dirty="0" smtClean="0"/>
              <a:t>Vplyv </a:t>
            </a:r>
            <a:r>
              <a:rPr lang="sk-SK" dirty="0" err="1" smtClean="0"/>
              <a:t>existenciaizmu</a:t>
            </a:r>
            <a:r>
              <a:rPr lang="sk-SK" dirty="0" smtClean="0"/>
              <a:t> a nového románu (</a:t>
            </a:r>
            <a:r>
              <a:rPr lang="sk-SK" dirty="0" err="1" smtClean="0"/>
              <a:t>Butor</a:t>
            </a:r>
            <a:r>
              <a:rPr lang="sk-SK" dirty="0" smtClean="0"/>
              <a:t>)</a:t>
            </a:r>
          </a:p>
          <a:p>
            <a:r>
              <a:rPr lang="sk-SK" b="1" i="1" dirty="0" smtClean="0"/>
              <a:t>Podstata </a:t>
            </a:r>
            <a:r>
              <a:rPr lang="sk-SK" b="1" i="1" dirty="0" err="1" smtClean="0"/>
              <a:t>kameňolomu</a:t>
            </a:r>
            <a:r>
              <a:rPr lang="sk-SK" dirty="0" err="1" smtClean="0"/>
              <a:t>-herec</a:t>
            </a:r>
            <a:r>
              <a:rPr lang="sk-SK" dirty="0" smtClean="0"/>
              <a:t> po nevydarenej samovražde rekapituluje svoj život, príbeh sa len minimálne viaže na realitu</a:t>
            </a:r>
          </a:p>
          <a:p>
            <a:r>
              <a:rPr lang="sk-SK" dirty="0" smtClean="0"/>
              <a:t>Kritika totalitnýc</a:t>
            </a:r>
            <a:r>
              <a:rPr lang="sk-SK" dirty="0"/>
              <a:t>h</a:t>
            </a:r>
            <a:r>
              <a:rPr lang="sk-SK" dirty="0" smtClean="0"/>
              <a:t> režimov: </a:t>
            </a:r>
            <a:r>
              <a:rPr lang="sk-SK" i="1" dirty="0" smtClean="0"/>
              <a:t>Zločin plachej lesbičky, Holomráz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37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Slovenská povojnová próza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464497"/>
          </a:xfrm>
        </p:spPr>
        <p:txBody>
          <a:bodyPr>
            <a:noAutofit/>
          </a:bodyPr>
          <a:lstStyle/>
          <a:p>
            <a:r>
              <a:rPr lang="sk-SK" sz="1800" dirty="0" smtClean="0"/>
              <a:t>1945-48: spisovatelia sa snažia nadviazať na demokratické tendencie medzivojnovej literatúry a na jej pluralitný model (rôznorodosť), uplatnenie rozličných </a:t>
            </a:r>
            <a:r>
              <a:rPr lang="sk-SK" sz="1800" dirty="0" err="1" smtClean="0"/>
              <a:t>lit.smerov</a:t>
            </a:r>
            <a:r>
              <a:rPr lang="sk-SK" sz="1800" dirty="0" smtClean="0"/>
              <a:t>: naturizmus, existencializmus, kritický </a:t>
            </a:r>
            <a:r>
              <a:rPr lang="sk-SK" sz="1800" dirty="0" err="1" smtClean="0"/>
              <a:t>realizmus</a:t>
            </a:r>
            <a:r>
              <a:rPr lang="sk-SK" sz="1800" dirty="0" err="1" smtClean="0">
                <a:sym typeface="Wingdings" pitchFamily="2" charset="2"/>
              </a:rPr>
              <a:t>socialistický</a:t>
            </a:r>
            <a:r>
              <a:rPr lang="sk-SK" sz="1800" dirty="0" smtClean="0">
                <a:sym typeface="Wingdings" pitchFamily="2" charset="2"/>
              </a:rPr>
              <a:t> realizmus</a:t>
            </a:r>
          </a:p>
          <a:p>
            <a:r>
              <a:rPr lang="sk-SK" sz="1800" dirty="0" smtClean="0">
                <a:sym typeface="Wingdings" pitchFamily="2" charset="2"/>
              </a:rPr>
              <a:t>Niektorí autori museli emigrovať alebo boli odsúdení (za spoluprácu so Slovenským štátom, fašizmom)</a:t>
            </a:r>
          </a:p>
          <a:p>
            <a:r>
              <a:rPr lang="sk-SK" sz="1800" dirty="0" smtClean="0">
                <a:sym typeface="Wingdings" pitchFamily="2" charset="2"/>
              </a:rPr>
              <a:t>SNP v umelecky rozmanitej podobe s autentickou skúsenosťou autorov: </a:t>
            </a:r>
            <a:r>
              <a:rPr lang="sk-SK" sz="1800" b="1" dirty="0" smtClean="0">
                <a:sym typeface="Wingdings" pitchFamily="2" charset="2"/>
              </a:rPr>
              <a:t>D. </a:t>
            </a:r>
            <a:r>
              <a:rPr lang="sk-SK" sz="1800" b="1" dirty="0" err="1" smtClean="0">
                <a:sym typeface="Wingdings" pitchFamily="2" charset="2"/>
              </a:rPr>
              <a:t>Tatarka-</a:t>
            </a:r>
            <a:r>
              <a:rPr lang="sk-SK" sz="1800" b="1" i="1" dirty="0" err="1" smtClean="0">
                <a:sym typeface="Wingdings" pitchFamily="2" charset="2"/>
              </a:rPr>
              <a:t>Farská</a:t>
            </a:r>
            <a:r>
              <a:rPr lang="sk-SK" sz="1800" b="1" i="1" dirty="0" smtClean="0">
                <a:sym typeface="Wingdings" pitchFamily="2" charset="2"/>
              </a:rPr>
              <a:t> republika</a:t>
            </a:r>
            <a:r>
              <a:rPr lang="sk-SK" sz="1800" b="1" dirty="0" smtClean="0">
                <a:sym typeface="Wingdings" pitchFamily="2" charset="2"/>
              </a:rPr>
              <a:t>, P. </a:t>
            </a:r>
            <a:r>
              <a:rPr lang="sk-SK" sz="1800" b="1" dirty="0" err="1" smtClean="0">
                <a:sym typeface="Wingdings" pitchFamily="2" charset="2"/>
              </a:rPr>
              <a:t>Jilemnický-</a:t>
            </a:r>
            <a:r>
              <a:rPr lang="sk-SK" sz="1800" b="1" i="1" dirty="0" err="1" smtClean="0">
                <a:sym typeface="Wingdings" pitchFamily="2" charset="2"/>
              </a:rPr>
              <a:t>Kronika</a:t>
            </a:r>
            <a:r>
              <a:rPr lang="sk-SK" sz="1800" b="1" dirty="0" smtClean="0">
                <a:sym typeface="Wingdings" pitchFamily="2" charset="2"/>
              </a:rPr>
              <a:t>, F. </a:t>
            </a:r>
            <a:r>
              <a:rPr lang="sk-SK" sz="1800" b="1" dirty="0" err="1">
                <a:sym typeface="Wingdings" pitchFamily="2" charset="2"/>
              </a:rPr>
              <a:t>Š</a:t>
            </a:r>
            <a:r>
              <a:rPr lang="sk-SK" sz="1800" b="1" dirty="0" err="1" smtClean="0">
                <a:sym typeface="Wingdings" pitchFamily="2" charset="2"/>
              </a:rPr>
              <a:t>vantner</a:t>
            </a:r>
            <a:r>
              <a:rPr lang="sk-SK" sz="1800" b="1" dirty="0" smtClean="0">
                <a:sym typeface="Wingdings" pitchFamily="2" charset="2"/>
              </a:rPr>
              <a:t>- </a:t>
            </a:r>
            <a:r>
              <a:rPr lang="sk-SK" sz="1800" b="1" i="1" dirty="0" smtClean="0">
                <a:sym typeface="Wingdings" pitchFamily="2" charset="2"/>
              </a:rPr>
              <a:t>Dáma</a:t>
            </a:r>
            <a:r>
              <a:rPr lang="sk-SK" sz="1800" b="1" dirty="0" smtClean="0">
                <a:sym typeface="Wingdings" pitchFamily="2" charset="2"/>
              </a:rPr>
              <a:t>, Ľ. Ondrejov- </a:t>
            </a:r>
            <a:r>
              <a:rPr lang="sk-SK" sz="1800" b="1" i="1" dirty="0" smtClean="0">
                <a:sym typeface="Wingdings" pitchFamily="2" charset="2"/>
              </a:rPr>
              <a:t>Na zemi sú tvoje hviezdy</a:t>
            </a:r>
            <a:r>
              <a:rPr lang="sk-SK" sz="1800" b="1" dirty="0" smtClean="0">
                <a:sym typeface="Wingdings" pitchFamily="2" charset="2"/>
              </a:rPr>
              <a:t>, V. Mináč- </a:t>
            </a:r>
            <a:r>
              <a:rPr lang="sk-SK" sz="1800" b="1" i="1" dirty="0" smtClean="0">
                <a:sym typeface="Wingdings" pitchFamily="2" charset="2"/>
              </a:rPr>
              <a:t>Smrť chodí po horách</a:t>
            </a:r>
            <a:r>
              <a:rPr lang="sk-SK" sz="1800" b="1" dirty="0" smtClean="0">
                <a:sym typeface="Wingdings" pitchFamily="2" charset="2"/>
              </a:rPr>
              <a:t>, R. Jašík- </a:t>
            </a:r>
            <a:r>
              <a:rPr lang="sk-SK" sz="1800" b="1" i="1" dirty="0" smtClean="0">
                <a:sym typeface="Wingdings" pitchFamily="2" charset="2"/>
              </a:rPr>
              <a:t>Námestie </a:t>
            </a:r>
            <a:r>
              <a:rPr lang="sk-SK" sz="1800" b="1" i="1" dirty="0" err="1" smtClean="0">
                <a:sym typeface="Wingdings" pitchFamily="2" charset="2"/>
              </a:rPr>
              <a:t>sv.Alžbety</a:t>
            </a:r>
            <a:endParaRPr lang="sk-SK" sz="1800" b="1" i="1" dirty="0" smtClean="0">
              <a:sym typeface="Wingdings" pitchFamily="2" charset="2"/>
            </a:endParaRPr>
          </a:p>
          <a:p>
            <a:r>
              <a:rPr lang="sk-SK" sz="1800" dirty="0" smtClean="0">
                <a:sym typeface="Wingdings" pitchFamily="2" charset="2"/>
              </a:rPr>
              <a:t>1948-56: totalita jednej strany, literatúra nástrojom propagandy, jediná „tvorivá“ metóda- socialistický realizmus, avantgardy vyhlásené za úpadkové, prerušený kontakt so západnou kultúrou</a:t>
            </a:r>
          </a:p>
          <a:p>
            <a:r>
              <a:rPr lang="sk-SK" sz="1800" dirty="0" smtClean="0">
                <a:sym typeface="Wingdings" pitchFamily="2" charset="2"/>
              </a:rPr>
              <a:t>Tri témy: oslava SNP ako kolektívneho diela (začiatok národnej a demokratickej revolúcie, čelné postavenie KS),  budovanie socializmu, združstevňovanie dediny, život a charakter postáv podávaný zjednodušene, problémy boli zamlčané, predstavitelia </a:t>
            </a:r>
            <a:r>
              <a:rPr lang="sk-SK" sz="1800" b="1" dirty="0" err="1" smtClean="0">
                <a:sym typeface="Wingdings" pitchFamily="2" charset="2"/>
              </a:rPr>
              <a:t>Tatarka</a:t>
            </a:r>
            <a:r>
              <a:rPr lang="sk-SK" sz="1800" b="1" dirty="0" smtClean="0">
                <a:sym typeface="Wingdings" pitchFamily="2" charset="2"/>
              </a:rPr>
              <a:t>, Hečko, </a:t>
            </a:r>
            <a:r>
              <a:rPr lang="sk-SK" sz="1800" b="1" dirty="0" err="1" smtClean="0">
                <a:sym typeface="Wingdings" pitchFamily="2" charset="2"/>
              </a:rPr>
              <a:t>Mňačko</a:t>
            </a:r>
            <a:endParaRPr lang="sk-SK" sz="1800" b="1" dirty="0">
              <a:sym typeface="Wingdings" pitchFamily="2" charset="2"/>
            </a:endParaRPr>
          </a:p>
          <a:p>
            <a:r>
              <a:rPr lang="sk-SK" sz="1800" dirty="0" smtClean="0">
                <a:sym typeface="Wingdings" pitchFamily="2" charset="2"/>
              </a:rPr>
              <a:t>Medzníkom je román </a:t>
            </a:r>
            <a:r>
              <a:rPr lang="sk-SK" sz="1800" b="1" dirty="0" smtClean="0">
                <a:sym typeface="Wingdings" pitchFamily="2" charset="2"/>
              </a:rPr>
              <a:t>Sklený vrch-</a:t>
            </a:r>
            <a:r>
              <a:rPr lang="sk-SK" sz="1800" dirty="0" smtClean="0">
                <a:sym typeface="Wingdings" pitchFamily="2" charset="2"/>
              </a:rPr>
              <a:t> </a:t>
            </a:r>
            <a:r>
              <a:rPr lang="sk-SK" sz="1800" dirty="0" err="1" smtClean="0">
                <a:sym typeface="Wingdings" pitchFamily="2" charset="2"/>
              </a:rPr>
              <a:t>demýtizácia</a:t>
            </a:r>
            <a:r>
              <a:rPr lang="sk-SK" sz="1800" dirty="0" smtClean="0">
                <a:sym typeface="Wingdings" pitchFamily="2" charset="2"/>
              </a:rPr>
              <a:t> SNP a nasleduje koexistencia troch prúdov: nonkonformný (Bednár). Konformný (</a:t>
            </a:r>
            <a:r>
              <a:rPr lang="sk-SK" sz="1800" dirty="0" err="1" smtClean="0">
                <a:sym typeface="Wingdings" pitchFamily="2" charset="2"/>
              </a:rPr>
              <a:t>soc.realizmus</a:t>
            </a:r>
            <a:r>
              <a:rPr lang="sk-SK" sz="1800" dirty="0" smtClean="0">
                <a:sym typeface="Wingdings" pitchFamily="2" charset="2"/>
              </a:rPr>
              <a:t>),  umožňuje aj negatívny postoj ku SNP</a:t>
            </a:r>
            <a:endParaRPr lang="sk-SK" sz="1800" b="1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686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dirty="0" smtClean="0"/>
              <a:t>L. </a:t>
            </a:r>
            <a:r>
              <a:rPr lang="sk-SK" dirty="0" err="1" smtClean="0"/>
              <a:t>Ballek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Pokračovateľ tradície lyrizovanej prózy, už v prvých troch novelách -prozaický experiment, </a:t>
            </a:r>
            <a:r>
              <a:rPr lang="sk-SK" dirty="0" err="1" smtClean="0"/>
              <a:t>neobvyklosť</a:t>
            </a:r>
            <a:r>
              <a:rPr lang="sk-SK" dirty="0" smtClean="0"/>
              <a:t> postupov (</a:t>
            </a:r>
            <a:r>
              <a:rPr lang="sk-SK" i="1" dirty="0" smtClean="0"/>
              <a:t>Biely vrabec, Útek na zelenú lúku, Púť červená ako ľalia)</a:t>
            </a:r>
          </a:p>
          <a:p>
            <a:r>
              <a:rPr lang="sk-SK" dirty="0" smtClean="0"/>
              <a:t>Ďalšie tvorivé obdobie- prózy tesnejšie aj voľnejšie pod názvom </a:t>
            </a:r>
            <a:r>
              <a:rPr lang="sk-SK" b="1" i="1" dirty="0" smtClean="0"/>
              <a:t>Južná pošta</a:t>
            </a:r>
            <a:r>
              <a:rPr lang="sk-SK" dirty="0" smtClean="0"/>
              <a:t>- tematicky sa vracia so detstva, na juh Slovenska, pohraničie, tzv. </a:t>
            </a:r>
            <a:r>
              <a:rPr lang="sk-SK" dirty="0" err="1" smtClean="0"/>
              <a:t>Pallánk</a:t>
            </a:r>
            <a:r>
              <a:rPr lang="sk-SK" dirty="0" smtClean="0"/>
              <a:t>- o dozrievaní a raste mladého chlapca, prebúdzanie sa do sveta dospelých, začína vnímať aj tie najjemnejšie súvislosti, a vplyv spoločenských udalostí na svoj život</a:t>
            </a:r>
          </a:p>
          <a:p>
            <a:r>
              <a:rPr lang="sk-SK" dirty="0" smtClean="0"/>
              <a:t>Túto tému rozvádza v prvom a druhom románe o </a:t>
            </a:r>
            <a:r>
              <a:rPr lang="sk-SK" dirty="0" err="1" smtClean="0"/>
              <a:t>Palánku</a:t>
            </a:r>
            <a:r>
              <a:rPr lang="sk-SK" dirty="0" smtClean="0"/>
              <a:t>- </a:t>
            </a:r>
            <a:r>
              <a:rPr lang="sk-SK" b="1" i="1" dirty="0" smtClean="0"/>
              <a:t>Pomocník</a:t>
            </a:r>
            <a:r>
              <a:rPr lang="sk-SK" dirty="0" smtClean="0"/>
              <a:t> a </a:t>
            </a:r>
            <a:r>
              <a:rPr lang="sk-SK" b="1" i="1" dirty="0" smtClean="0"/>
              <a:t>Agáty</a:t>
            </a:r>
            <a:r>
              <a:rPr lang="sk-SK" dirty="0" smtClean="0"/>
              <a:t>- majster atmosféry juhoslovenského mesta a psychiky postáv</a:t>
            </a:r>
          </a:p>
          <a:p>
            <a:r>
              <a:rPr lang="sk-SK" dirty="0" smtClean="0"/>
              <a:t>V prvej časti sa na juh prisťahuje Štefan Riečan, z Horniakov do </a:t>
            </a:r>
            <a:r>
              <a:rPr lang="sk-SK" dirty="0" err="1" smtClean="0"/>
              <a:t>Palánku</a:t>
            </a:r>
            <a:r>
              <a:rPr lang="sk-SK" dirty="0" smtClean="0"/>
              <a:t>, po mnohých skúsenostiach je nútený odisť späť, juh ho neprijal, nezapadol tam (pomocník </a:t>
            </a:r>
            <a:r>
              <a:rPr lang="sk-SK" dirty="0" err="1" smtClean="0"/>
              <a:t>Volent</a:t>
            </a:r>
            <a:r>
              <a:rPr lang="sk-SK" dirty="0" smtClean="0"/>
              <a:t> spôsobil jeho morálny pád). Druhá časť je bohatšia na počet postáv a dej je menej zovretý ako v prvej časti, je filozofickejšie ladená, využíva denníkové formy, listy, epištoly, komika sa strieda až s tragickosťou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161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D. </a:t>
            </a:r>
            <a:r>
              <a:rPr lang="sk-SK" dirty="0" err="1" smtClean="0"/>
              <a:t>Dušek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Majster poviedky a prozaickej miniatúry, debutoval krátkymi prózami </a:t>
            </a:r>
            <a:r>
              <a:rPr lang="sk-SK" b="1" i="1" dirty="0" smtClean="0"/>
              <a:t>Strecha domu</a:t>
            </a:r>
          </a:p>
          <a:p>
            <a:r>
              <a:rPr lang="sk-SK" dirty="0" smtClean="0"/>
              <a:t>Čerpal najmä z detstva ako trvalého motívu jeho próz, zameranie na vnútorný svet detstva a reálie, ktoré boli jeho súčasťou ( starý otec, dedina, príroda...)</a:t>
            </a:r>
          </a:p>
          <a:p>
            <a:r>
              <a:rPr lang="sk-SK" dirty="0" smtClean="0"/>
              <a:t>Kniha poviedok </a:t>
            </a:r>
            <a:r>
              <a:rPr lang="sk-SK" b="1" i="1" dirty="0" smtClean="0"/>
              <a:t>Poloha pri srdci</a:t>
            </a:r>
            <a:r>
              <a:rPr lang="sk-SK" dirty="0" smtClean="0"/>
              <a:t>- oživené poetizovaním a humorom</a:t>
            </a:r>
          </a:p>
          <a:p>
            <a:r>
              <a:rPr lang="sk-SK" b="1" i="1" dirty="0" smtClean="0"/>
              <a:t>Kufor na sny, Vták na jednej nohe, Zima na ruky</a:t>
            </a:r>
          </a:p>
          <a:p>
            <a:r>
              <a:rPr lang="sk-SK" dirty="0" smtClean="0"/>
              <a:t>Scenáre: </a:t>
            </a:r>
            <a:r>
              <a:rPr lang="sk-SK" i="1" dirty="0" smtClean="0"/>
              <a:t>Ružové sny, Ja milujem ty miluješ, Sojky v hlave</a:t>
            </a:r>
          </a:p>
        </p:txBody>
      </p:sp>
    </p:spTree>
    <p:extLst>
      <p:ext uri="{BB962C8B-B14F-4D97-AF65-F5344CB8AC3E}">
        <p14:creationId xmlns:p14="http://schemas.microsoft.com/office/powerpoint/2010/main" val="793343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D. </a:t>
            </a:r>
            <a:r>
              <a:rPr lang="sk-SK" dirty="0" err="1" smtClean="0"/>
              <a:t>Mitana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Redaktor a spisovateľ</a:t>
            </a:r>
          </a:p>
          <a:p>
            <a:r>
              <a:rPr lang="sk-SK" dirty="0" smtClean="0"/>
              <a:t>Debutoval zbierkou krátkych próz </a:t>
            </a:r>
            <a:r>
              <a:rPr lang="sk-SK" b="1" i="1" dirty="0" smtClean="0"/>
              <a:t>Psie dni</a:t>
            </a:r>
            <a:r>
              <a:rPr lang="sk-SK" dirty="0" smtClean="0"/>
              <a:t>- vzbudila protikladné reakcie, najmä u starších a konzervatívnejších čitateľov</a:t>
            </a:r>
          </a:p>
          <a:p>
            <a:r>
              <a:rPr lang="sk-SK" dirty="0" smtClean="0"/>
              <a:t>Hľadačstvo, provokatívne až škandalózne námety so sklonom k tajomnosti a mysterióznosti, hrdinami sú ľudia, ktorí si nevedia nájsť miesto v spoločnosti a v živote, sú nespokojní, neustále prežívajú psie dni a dostávajú sa do konfliktov</a:t>
            </a:r>
          </a:p>
          <a:p>
            <a:r>
              <a:rPr lang="sk-SK" dirty="0" smtClean="0"/>
              <a:t>Vychádzal z filozofie existencializmu, </a:t>
            </a:r>
            <a:r>
              <a:rPr lang="sk-SK" dirty="0" err="1" smtClean="0"/>
              <a:t>kafkovských</a:t>
            </a:r>
            <a:r>
              <a:rPr lang="sk-SK" dirty="0" smtClean="0"/>
              <a:t> stavov a pocitov úzkosti, odcudzenia, dezilúzie</a:t>
            </a:r>
          </a:p>
          <a:p>
            <a:r>
              <a:rPr lang="sk-SK" dirty="0" smtClean="0"/>
              <a:t>Motívy nevysvetliteľných záhad magického realizmu inšpirovaného J.L. </a:t>
            </a:r>
            <a:r>
              <a:rPr lang="sk-SK" dirty="0" err="1" smtClean="0"/>
              <a:t>Borgesom</a:t>
            </a:r>
            <a:r>
              <a:rPr lang="sk-SK" dirty="0" smtClean="0"/>
              <a:t>- zbierka </a:t>
            </a:r>
            <a:r>
              <a:rPr lang="sk-SK" b="1" i="1" dirty="0" smtClean="0"/>
              <a:t>Nočné správy</a:t>
            </a:r>
          </a:p>
          <a:p>
            <a:r>
              <a:rPr lang="sk-SK" dirty="0" smtClean="0"/>
              <a:t>Postmoderný román </a:t>
            </a:r>
            <a:r>
              <a:rPr lang="sk-SK" b="1" i="1" dirty="0" smtClean="0"/>
              <a:t>Hľadanie strateného autora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175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 smtClean="0"/>
              <a:t>1956-69</a:t>
            </a:r>
            <a:r>
              <a:rPr lang="sk-SK" dirty="0" smtClean="0"/>
              <a:t>- ilustrácia schematizmu a socializmu, doby, čo bolo dovtedy zamlčané dehumanizácia života, ako sa nebrali žiadne ohľady na jednotlivca, posudzovanie cez kádrový profil, generácia dlhodobo ukrivdená</a:t>
            </a:r>
          </a:p>
          <a:p>
            <a:r>
              <a:rPr lang="sk-SK" dirty="0" smtClean="0"/>
              <a:t>Predstavitelia  </a:t>
            </a:r>
            <a:r>
              <a:rPr lang="sk-SK" b="1" dirty="0" smtClean="0"/>
              <a:t>A. </a:t>
            </a:r>
            <a:r>
              <a:rPr lang="sk-SK" b="1" dirty="0" err="1" smtClean="0"/>
              <a:t>Hykisch</a:t>
            </a:r>
            <a:r>
              <a:rPr lang="sk-SK" b="1" dirty="0" smtClean="0"/>
              <a:t>, J. </a:t>
            </a:r>
            <a:r>
              <a:rPr lang="sk-SK" b="1" dirty="0" err="1" smtClean="0"/>
              <a:t>Blažková</a:t>
            </a:r>
            <a:r>
              <a:rPr lang="sk-SK" b="1" dirty="0" smtClean="0"/>
              <a:t>, M. </a:t>
            </a:r>
            <a:r>
              <a:rPr lang="sk-SK" b="1" dirty="0" err="1" smtClean="0"/>
              <a:t>Čeretková</a:t>
            </a:r>
            <a:r>
              <a:rPr lang="sk-SK" b="1" dirty="0" smtClean="0"/>
              <a:t>- Gálová, J. </a:t>
            </a:r>
            <a:r>
              <a:rPr lang="sk-SK" b="1" dirty="0" err="1" smtClean="0"/>
              <a:t>Johanides</a:t>
            </a:r>
            <a:r>
              <a:rPr lang="sk-SK" b="1" dirty="0" smtClean="0"/>
              <a:t>, A. Chudoba, V. Šikula, R. Sloboda, P. </a:t>
            </a:r>
            <a:r>
              <a:rPr lang="sk-SK" b="1" dirty="0" err="1" smtClean="0"/>
              <a:t>Jaroš</a:t>
            </a:r>
            <a:r>
              <a:rPr lang="sk-SK" b="1" dirty="0" smtClean="0"/>
              <a:t>, L. </a:t>
            </a:r>
            <a:r>
              <a:rPr lang="sk-SK" b="1" dirty="0" err="1" smtClean="0"/>
              <a:t>Ballek</a:t>
            </a:r>
            <a:endParaRPr lang="sk-SK" b="1" dirty="0" smtClean="0"/>
          </a:p>
          <a:p>
            <a:r>
              <a:rPr lang="sk-SK" dirty="0" smtClean="0"/>
              <a:t>Starší autori- pravdivé zobrazenie SNP, kolektivizácie a kultu osobnosti</a:t>
            </a:r>
          </a:p>
          <a:p>
            <a:r>
              <a:rPr lang="sk-SK" dirty="0" smtClean="0"/>
              <a:t>Mladší autori: súčasnosť a jednotlivec, psychika, súkromie, krízy, ľúbostný život, neboja sa experimentovať, postupy novej modernej prózy, vplyv západnej literatúry- existencializmus, nový román, postmoderna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16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sk-SK" b="1" dirty="0" smtClean="0"/>
              <a:t>1969-89</a:t>
            </a:r>
            <a:r>
              <a:rPr lang="sk-SK" dirty="0" smtClean="0"/>
              <a:t>: obdobie normalizácie, „poučenie z krízového vývoja“, diela prechádzajú schvaľovacím procesom, politicky kontrolovaným KSČ</a:t>
            </a:r>
          </a:p>
          <a:p>
            <a:r>
              <a:rPr lang="sk-SK" dirty="0" smtClean="0"/>
              <a:t>Tri prúdy v literatúre: oficiálna, samizdatová, exilová</a:t>
            </a:r>
          </a:p>
          <a:p>
            <a:r>
              <a:rPr lang="sk-SK" dirty="0" smtClean="0"/>
              <a:t>Oficiálna: autori často unikajú cenzúre cez historické témy alebo zážitky z detstva</a:t>
            </a:r>
          </a:p>
          <a:p>
            <a:r>
              <a:rPr lang="sk-SK" dirty="0" smtClean="0"/>
              <a:t>Napriek cenzúre- aj vplyv avantgardných smerov: </a:t>
            </a:r>
            <a:r>
              <a:rPr lang="sk-SK" b="1" dirty="0" smtClean="0"/>
              <a:t>R. Sloboda, P. </a:t>
            </a:r>
            <a:r>
              <a:rPr lang="sk-SK" b="1" dirty="0" err="1" smtClean="0"/>
              <a:t>Vilikovský</a:t>
            </a:r>
            <a:r>
              <a:rPr lang="sk-SK" b="1" dirty="0" smtClean="0"/>
              <a:t>, D. </a:t>
            </a:r>
            <a:r>
              <a:rPr lang="sk-SK" b="1" dirty="0" err="1" smtClean="0"/>
              <a:t>Mitana</a:t>
            </a:r>
            <a:r>
              <a:rPr lang="sk-SK" b="1" dirty="0" smtClean="0"/>
              <a:t>, D. </a:t>
            </a:r>
            <a:r>
              <a:rPr lang="sk-SK" b="1" dirty="0" err="1" smtClean="0"/>
              <a:t>Dušek</a:t>
            </a:r>
            <a:r>
              <a:rPr lang="sk-SK" b="1" dirty="0" smtClean="0"/>
              <a:t> </a:t>
            </a:r>
          </a:p>
          <a:p>
            <a:r>
              <a:rPr lang="sk-SK" dirty="0" smtClean="0"/>
              <a:t>Samizdatová: diela „zakázaných autorov“ , opozičných intelektuálov a svetovej literatúry: </a:t>
            </a:r>
            <a:r>
              <a:rPr lang="sk-SK" b="1" dirty="0" smtClean="0"/>
              <a:t>D. </a:t>
            </a:r>
            <a:r>
              <a:rPr lang="sk-SK" b="1" dirty="0" err="1" smtClean="0"/>
              <a:t>Tatarka</a:t>
            </a:r>
            <a:r>
              <a:rPr lang="sk-SK" b="1" dirty="0" smtClean="0"/>
              <a:t>, P. Hrúz, H. </a:t>
            </a:r>
            <a:r>
              <a:rPr lang="sk-SK" b="1" dirty="0" err="1" smtClean="0"/>
              <a:t>Ponická</a:t>
            </a:r>
            <a:r>
              <a:rPr lang="sk-SK" b="1" dirty="0" smtClean="0"/>
              <a:t>, I. </a:t>
            </a:r>
            <a:r>
              <a:rPr lang="sk-SK" b="1" dirty="0" err="1" smtClean="0"/>
              <a:t>Kadlečík</a:t>
            </a:r>
            <a:endParaRPr lang="sk-SK" b="1" dirty="0" smtClean="0"/>
          </a:p>
          <a:p>
            <a:r>
              <a:rPr lang="sk-SK" dirty="0" smtClean="0"/>
              <a:t>Predstavitelia zastrašovaní a šikanovaní, Charta 77</a:t>
            </a:r>
          </a:p>
          <a:p>
            <a:r>
              <a:rPr lang="sk-SK" dirty="0" smtClean="0"/>
              <a:t>Exilová: v zahraničí, emigranti zo Slovenska alebo diela, kt. nemohli na SK vyjsť,</a:t>
            </a:r>
          </a:p>
          <a:p>
            <a:r>
              <a:rPr lang="sk-SK" dirty="0" smtClean="0"/>
              <a:t>Vydavateľstvá: Index- Kolín nad Rýnom, Slovenský ústav Cyrila a Metoda v Ríme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4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V. Mináč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Priamy účastník SNP, na sklonku 1944 zatknutý a odvlečený do koncentračného tábora v </a:t>
            </a:r>
            <a:r>
              <a:rPr lang="sk-SK" dirty="0" err="1" smtClean="0"/>
              <a:t>Mauthausene</a:t>
            </a:r>
            <a:r>
              <a:rPr lang="sk-SK" dirty="0" smtClean="0"/>
              <a:t>, neskôr do </a:t>
            </a:r>
            <a:r>
              <a:rPr lang="sk-SK" dirty="0" err="1" smtClean="0"/>
              <a:t>Dachau</a:t>
            </a:r>
            <a:r>
              <a:rPr lang="sk-SK" dirty="0" smtClean="0"/>
              <a:t>, po oslobodení pracoval ako redaktor vo viacerých </a:t>
            </a:r>
            <a:r>
              <a:rPr lang="sk-SK" dirty="0" err="1" smtClean="0"/>
              <a:t>periodkách</a:t>
            </a:r>
            <a:r>
              <a:rPr lang="sk-SK" dirty="0" smtClean="0"/>
              <a:t> (Kultúrny život) a profesionálne sa venoval tvorbe</a:t>
            </a:r>
          </a:p>
          <a:p>
            <a:r>
              <a:rPr lang="sk-SK" dirty="0" smtClean="0"/>
              <a:t>1974-90 predseda Matice Slovenskej, potom poslanec Federálneho zhromaždenia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4597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V.Mináč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Debut – román </a:t>
            </a:r>
            <a:r>
              <a:rPr lang="sk-SK" i="1" dirty="0" smtClean="0"/>
              <a:t>Smrť chodí po horách – </a:t>
            </a:r>
            <a:r>
              <a:rPr lang="sk-SK" dirty="0" smtClean="0"/>
              <a:t>základom je osobný generačný zážitok SNP, sujet okolo dvoch bratov Petra a Jána </a:t>
            </a:r>
            <a:r>
              <a:rPr lang="sk-SK" dirty="0" err="1" smtClean="0"/>
              <a:t>Lotára</a:t>
            </a:r>
            <a:r>
              <a:rPr lang="sk-SK" dirty="0" smtClean="0"/>
              <a:t>. Prvého z nich zajali Nemci  a dostal sa do koncentračného tábora (zobrazenie života väzňov), Ján sa snaží uniknúť so zvyškami partizánskej skupiny z nemeckého obkľúčenia. Napokon sa obaja bratia zachránia (Peter sa vracia z KT, Ján so skupinkou cez front k Sovietskej armáde)</a:t>
            </a:r>
          </a:p>
          <a:p>
            <a:r>
              <a:rPr lang="sk-SK" dirty="0" smtClean="0"/>
              <a:t>Dielo plné dramatickosti, napätia, úprimnosti, nepoznačené </a:t>
            </a:r>
            <a:r>
              <a:rPr lang="sk-SK" dirty="0" err="1" smtClean="0"/>
              <a:t>soc.real</a:t>
            </a:r>
            <a:r>
              <a:rPr lang="sk-SK" dirty="0" smtClean="0"/>
              <a:t>.</a:t>
            </a:r>
          </a:p>
          <a:p>
            <a:r>
              <a:rPr lang="sk-SK" dirty="0" smtClean="0"/>
              <a:t>Dve dejové línie – osudy dvoch bratov</a:t>
            </a:r>
          </a:p>
          <a:p>
            <a:r>
              <a:rPr lang="sk-SK" dirty="0" smtClean="0"/>
              <a:t>Opis reakcie človeka na vonkajšie podmienky</a:t>
            </a:r>
          </a:p>
          <a:p>
            <a:r>
              <a:rPr lang="sk-SK" dirty="0" smtClean="0"/>
              <a:t>Vrcholné dielo  Generácia (Dlhý čas čakania, Živí a mŕtvi, Zvony zvonia na deň)</a:t>
            </a:r>
          </a:p>
        </p:txBody>
      </p:sp>
    </p:spTree>
    <p:extLst>
      <p:ext uri="{BB962C8B-B14F-4D97-AF65-F5344CB8AC3E}">
        <p14:creationId xmlns:p14="http://schemas.microsoft.com/office/powerpoint/2010/main" val="3700353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F. Hečko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Najznámejší trojdielny román: </a:t>
            </a:r>
            <a:r>
              <a:rPr lang="sk-SK" b="1" i="1" dirty="0" smtClean="0"/>
              <a:t>Červené víno</a:t>
            </a:r>
          </a:p>
          <a:p>
            <a:r>
              <a:rPr lang="sk-SK" dirty="0" smtClean="0"/>
              <a:t>Má autobiografické črty, je sociálny, regionálny, ľúbostný román, román o práci, o túžbe človeka a spätosti s pôdou</a:t>
            </a:r>
          </a:p>
          <a:p>
            <a:r>
              <a:rPr lang="sk-SK" dirty="0" smtClean="0"/>
              <a:t>Spája zdanlivo nespojiteľné: kritický realizmus s </a:t>
            </a:r>
            <a:r>
              <a:rPr lang="sk-SK" dirty="0" err="1" smtClean="0"/>
              <a:t>lyrizáciou</a:t>
            </a:r>
            <a:endParaRPr lang="sk-SK" dirty="0" smtClean="0"/>
          </a:p>
          <a:p>
            <a:r>
              <a:rPr lang="sk-SK" dirty="0" smtClean="0"/>
              <a:t>Dej vo vinohradníckej oblasti na západnom Slovensku (Zelená Misa a </a:t>
            </a:r>
            <a:r>
              <a:rPr lang="sk-SK" dirty="0" err="1" smtClean="0"/>
              <a:t>Vlčindol</a:t>
            </a:r>
            <a:r>
              <a:rPr lang="sk-SK" dirty="0" smtClean="0"/>
              <a:t>), ukazuje spoločenské premeny vidieka od prelomu storočí po 30.roky 20.storočia, tri generácie rodiny </a:t>
            </a:r>
            <a:r>
              <a:rPr lang="sk-SK" dirty="0" err="1" smtClean="0"/>
              <a:t>Habdžovcov</a:t>
            </a:r>
            <a:r>
              <a:rPr lang="sk-SK" dirty="0" smtClean="0"/>
              <a:t>, v postave Marka sa skrýva autor, tri časti: Živly, Hrdinka a </a:t>
            </a:r>
            <a:r>
              <a:rPr lang="sk-SK" dirty="0" err="1" smtClean="0"/>
              <a:t>Hrdinča</a:t>
            </a:r>
            <a:r>
              <a:rPr lang="sk-SK" dirty="0" smtClean="0"/>
              <a:t>, Marek a Lucia</a:t>
            </a:r>
          </a:p>
          <a:p>
            <a:r>
              <a:rPr lang="sk-SK" dirty="0" smtClean="0"/>
              <a:t>Román </a:t>
            </a:r>
            <a:r>
              <a:rPr lang="sk-SK" i="1" dirty="0" smtClean="0"/>
              <a:t>Drevená dedina- </a:t>
            </a:r>
            <a:r>
              <a:rPr lang="sk-SK" dirty="0" smtClean="0"/>
              <a:t>kolektivizácia, schematizmus, premena starej „drevenej dediny“ na modernú, socialistickú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675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D. </a:t>
            </a:r>
            <a:r>
              <a:rPr lang="sk-SK" dirty="0" err="1" smtClean="0"/>
              <a:t>Tatarka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Študoval na Karlovej univerzite v Prahe aj na </a:t>
            </a:r>
            <a:r>
              <a:rPr lang="sk-SK" dirty="0" err="1" smtClean="0"/>
              <a:t>Sorbonne</a:t>
            </a:r>
            <a:r>
              <a:rPr lang="sk-SK" dirty="0" smtClean="0"/>
              <a:t> v Paríži, bol odporcom </a:t>
            </a:r>
            <a:r>
              <a:rPr lang="sk-SK" dirty="0" err="1" smtClean="0"/>
              <a:t>stalinizmu</a:t>
            </a:r>
            <a:r>
              <a:rPr lang="sk-SK" dirty="0" smtClean="0"/>
              <a:t>, odsúdil vpád vojsk Varšavskej zmluvy v 1968, perzekvovaný a pod dohľadom </a:t>
            </a:r>
            <a:r>
              <a:rPr lang="sk-SK" dirty="0" err="1" smtClean="0"/>
              <a:t>ŠtB</a:t>
            </a:r>
            <a:r>
              <a:rPr lang="sk-SK" dirty="0" smtClean="0"/>
              <a:t>, pádu komunizmu sa nedožil</a:t>
            </a:r>
          </a:p>
          <a:p>
            <a:r>
              <a:rPr lang="sk-SK" dirty="0" smtClean="0"/>
              <a:t>K najlepším prozaikom 20.storočia, vedúca osobnosť disidentskej literatúry</a:t>
            </a:r>
          </a:p>
          <a:p>
            <a:r>
              <a:rPr lang="sk-SK" dirty="0" smtClean="0"/>
              <a:t>Po roku 1948- aj on chvíľu zástancom socializmu a </a:t>
            </a:r>
            <a:r>
              <a:rPr lang="sk-SK" dirty="0" err="1" smtClean="0"/>
              <a:t>soc.real</a:t>
            </a:r>
            <a:r>
              <a:rPr lang="sk-SK" dirty="0" smtClean="0"/>
              <a:t>.- budovateľské romány: </a:t>
            </a:r>
            <a:r>
              <a:rPr lang="sk-SK" i="1" dirty="0" smtClean="0"/>
              <a:t>Prvý a druhý úder, Radostník, Družné letá</a:t>
            </a:r>
          </a:p>
          <a:p>
            <a:r>
              <a:rPr lang="sk-SK" dirty="0" smtClean="0"/>
              <a:t>Ako publicista: výber </a:t>
            </a:r>
            <a:r>
              <a:rPr lang="sk-SK" i="1" dirty="0" smtClean="0"/>
              <a:t>Proti démonom</a:t>
            </a:r>
          </a:p>
          <a:p>
            <a:r>
              <a:rPr lang="sk-SK" dirty="0" smtClean="0"/>
              <a:t>Práce, ktoré nemohli vyjsť počas normalizácie sú zhromaždené v knihe</a:t>
            </a:r>
            <a:r>
              <a:rPr lang="sk-SK" i="1" dirty="0" smtClean="0"/>
              <a:t>: Písačky </a:t>
            </a:r>
            <a:r>
              <a:rPr lang="sk-SK" dirty="0" smtClean="0"/>
              <a:t>/vtedy vychádzali postupne v zahraničí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230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D. </a:t>
            </a:r>
            <a:r>
              <a:rPr lang="sk-SK" dirty="0" err="1" smtClean="0"/>
              <a:t>Tatarka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Začína tvoriť už pred </a:t>
            </a:r>
            <a:r>
              <a:rPr lang="sk-SK" dirty="0" err="1" smtClean="0"/>
              <a:t>II.sv</a:t>
            </a:r>
            <a:r>
              <a:rPr lang="sk-SK" dirty="0" smtClean="0"/>
              <a:t>. vojnou, poviedky a novely v duchu tzv. sujetového básnictva, s prvkami surrealizmu a existencializmu: zbierka V úzkosti hľadania (vplyv vojny na psychiku človeka- </a:t>
            </a:r>
            <a:r>
              <a:rPr lang="sk-SK" i="1" dirty="0" smtClean="0"/>
              <a:t>Pach</a:t>
            </a:r>
            <a:r>
              <a:rPr lang="sk-SK" dirty="0" smtClean="0"/>
              <a:t>), novela </a:t>
            </a:r>
            <a:r>
              <a:rPr lang="sk-SK" i="1" dirty="0" smtClean="0"/>
              <a:t>Panna </a:t>
            </a:r>
            <a:r>
              <a:rPr lang="sk-SK" i="1" dirty="0" err="1" smtClean="0"/>
              <a:t>zázračnica</a:t>
            </a:r>
            <a:r>
              <a:rPr lang="sk-SK" dirty="0" smtClean="0"/>
              <a:t>- atmosféra života mladých umelcov, plná snov, paradoxov, skutočnosť sa prelína s fantáziou, </a:t>
            </a:r>
            <a:r>
              <a:rPr lang="sk-SK" dirty="0" err="1" smtClean="0"/>
              <a:t>Anabella</a:t>
            </a:r>
            <a:r>
              <a:rPr lang="sk-SK" dirty="0" smtClean="0"/>
              <a:t>- panna </a:t>
            </a:r>
            <a:r>
              <a:rPr lang="sk-SK" dirty="0" err="1" smtClean="0"/>
              <a:t>zázračnica</a:t>
            </a:r>
            <a:r>
              <a:rPr lang="sk-SK" dirty="0" smtClean="0"/>
              <a:t>, múza mladých výtvarníkov, spôsobuje nepokoj a neustále uniká, na pozadí vojna, nálety</a:t>
            </a:r>
          </a:p>
          <a:p>
            <a:r>
              <a:rPr lang="sk-SK" b="1" i="1" dirty="0" smtClean="0"/>
              <a:t>Farská republika</a:t>
            </a:r>
            <a:r>
              <a:rPr lang="sk-SK" dirty="0" smtClean="0"/>
              <a:t>- realistická metóda, o </a:t>
            </a:r>
            <a:r>
              <a:rPr lang="sk-SK" dirty="0" err="1" smtClean="0"/>
              <a:t>II.sv.vojne</a:t>
            </a:r>
            <a:r>
              <a:rPr lang="sk-SK" dirty="0" smtClean="0"/>
              <a:t> a režime klérofašistickej Slovenskej republiky- propaganda, gardisti, arizácia, hlavný hrdina Tomáš </a:t>
            </a:r>
            <a:r>
              <a:rPr lang="sk-SK" dirty="0" err="1" smtClean="0"/>
              <a:t>Melkina</a:t>
            </a:r>
            <a:r>
              <a:rPr lang="sk-SK" dirty="0" smtClean="0"/>
              <a:t> síce odsudzuje vojnu, no ostáva pasívny</a:t>
            </a:r>
          </a:p>
          <a:p>
            <a:r>
              <a:rPr lang="sk-SK" dirty="0" smtClean="0"/>
              <a:t>Démon súhlasu: analýza kultu osobnosti, ako sa spisovatelia podriaďovali režimu, verejne sa nikto neodvážil povedať pravdu a na všetko sa prikyvovalo, čierny humor a satira</a:t>
            </a:r>
          </a:p>
          <a:p>
            <a:r>
              <a:rPr lang="sk-SK" b="1" i="1" dirty="0" smtClean="0"/>
              <a:t>Prútené kreslá</a:t>
            </a:r>
            <a:r>
              <a:rPr lang="sk-SK" dirty="0" smtClean="0"/>
              <a:t>: novela o zážitkoch z čias štúdia v Paríži, skromný dej dopĺňajú úvahy o láske, živote a priateľstve, pocitoch človeka v cudzej krajine, hlavný hrdina, Bartolomej Slzička, spomína na penzión, na Danielu, na rozhovory v prútených kreslách a na večerné prechádzky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594152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2253</Words>
  <Application>Microsoft Office PowerPoint</Application>
  <PresentationFormat>Prezentácia na obrazovke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Motív Office</vt:lpstr>
      <vt:lpstr>Slovenská literatúra 1945 II.</vt:lpstr>
      <vt:lpstr>Slovenská povojnová próza</vt:lpstr>
      <vt:lpstr>Prezentácia programu PowerPoint</vt:lpstr>
      <vt:lpstr>Prezentácia programu PowerPoint</vt:lpstr>
      <vt:lpstr>V. Mináč</vt:lpstr>
      <vt:lpstr>V.Mináč</vt:lpstr>
      <vt:lpstr>F. Hečko</vt:lpstr>
      <vt:lpstr>D. Tatarka</vt:lpstr>
      <vt:lpstr>D. Tatarka</vt:lpstr>
      <vt:lpstr>R. Jašík</vt:lpstr>
      <vt:lpstr>A. Bednár</vt:lpstr>
      <vt:lpstr>L. Ťažký </vt:lpstr>
      <vt:lpstr>L. Ťažký</vt:lpstr>
      <vt:lpstr>L. Mňačko</vt:lpstr>
      <vt:lpstr>L. Mňačko</vt:lpstr>
      <vt:lpstr>P. Jaroš</vt:lpstr>
      <vt:lpstr>P. Jaroš</vt:lpstr>
      <vt:lpstr>R. Sloboda</vt:lpstr>
      <vt:lpstr>J.Johanides</vt:lpstr>
      <vt:lpstr>L. Ballek</vt:lpstr>
      <vt:lpstr>D. Dušek</vt:lpstr>
      <vt:lpstr>D. Mitana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Slovenská literatúra 1945 II.</dc:title>
  <dc:creator>AAAAA</dc:creator>
  <cp:lastModifiedBy>AAAAA</cp:lastModifiedBy>
  <cp:revision>42</cp:revision>
  <dcterms:created xsi:type="dcterms:W3CDTF">2016-11-30T13:18:30Z</dcterms:created>
  <dcterms:modified xsi:type="dcterms:W3CDTF">2016-12-20T13:53:49Z</dcterms:modified>
</cp:coreProperties>
</file>