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61" r:id="rId11"/>
    <p:sldId id="262" r:id="rId12"/>
    <p:sldId id="264" r:id="rId13"/>
    <p:sldId id="263" r:id="rId14"/>
    <p:sldId id="265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8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42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83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59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1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14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96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37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628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75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62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487D-3995-4EA8-BB03-62B212980508}" type="datetimeFigureOut">
              <a:rPr lang="sk-SK" smtClean="0"/>
              <a:pPr/>
              <a:t>31. 3. 2016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C910C-DCBF-4961-9FD7-564280018FC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16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3111"/>
            <a:ext cx="7772400" cy="1470025"/>
          </a:xfrm>
        </p:spPr>
        <p:txBody>
          <a:bodyPr/>
          <a:lstStyle/>
          <a:p>
            <a:r>
              <a:rPr lang="sk-SK" b="1" dirty="0"/>
              <a:t>Rytmus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17526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Rytmické striedanie výrazových prostriedkov </a:t>
            </a:r>
          </a:p>
        </p:txBody>
      </p:sp>
      <p:pic>
        <p:nvPicPr>
          <p:cNvPr id="5" name="Picture 2" descr="C:\Users\hp\Downloads\1990_3-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584" y="3099137"/>
            <a:ext cx="3974635" cy="37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ownloads\1990_3-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66" y="3134695"/>
            <a:ext cx="3974635" cy="37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ownloads\1990_3-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5994"/>
            <a:ext cx="3974635" cy="37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Symetriou označujeme súmernosť alebo súmerné členenie podľa osi súmernosti</a:t>
            </a:r>
          </a:p>
          <a:p>
            <a:r>
              <a:rPr lang="sk-SK" sz="2000" b="1" dirty="0" smtClean="0"/>
              <a:t>Dvojstranná alebo zrkadlová symetria</a:t>
            </a:r>
          </a:p>
          <a:p>
            <a:pPr>
              <a:buNone/>
            </a:pPr>
            <a:r>
              <a:rPr lang="sk-SK" sz="2000" dirty="0" smtClean="0"/>
              <a:t>jednotlivé plošné alebo trojrozmerné objekty sú </a:t>
            </a:r>
          </a:p>
          <a:p>
            <a:pPr>
              <a:buNone/>
            </a:pPr>
            <a:r>
              <a:rPr lang="sk-SK" sz="2000" dirty="0" smtClean="0"/>
              <a:t>symetrické podľa osi a roviny súmernosti. </a:t>
            </a:r>
          </a:p>
          <a:p>
            <a:pPr>
              <a:buNone/>
            </a:pPr>
            <a:r>
              <a:rPr lang="sk-SK" sz="2000" dirty="0" smtClean="0"/>
              <a:t>Pre lepšie pochopenie znamená to,</a:t>
            </a:r>
          </a:p>
          <a:p>
            <a:pPr>
              <a:buNone/>
            </a:pPr>
            <a:r>
              <a:rPr lang="sk-SK" sz="2000" dirty="0" smtClean="0"/>
              <a:t>že to čo je na pravej strane od vertikálnej osi </a:t>
            </a:r>
          </a:p>
          <a:p>
            <a:pPr>
              <a:buNone/>
            </a:pPr>
            <a:r>
              <a:rPr lang="sk-SK" sz="2000" dirty="0" smtClean="0"/>
              <a:t>symetrie má svoj prevrátený, čiže zrkadlový </a:t>
            </a:r>
          </a:p>
          <a:p>
            <a:pPr>
              <a:buNone/>
            </a:pPr>
            <a:r>
              <a:rPr lang="sk-SK" sz="2000" dirty="0" smtClean="0"/>
              <a:t>obraz na ľavej strane od osi symetrie. 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b="1" dirty="0" smtClean="0"/>
              <a:t>Lúčovitá symetria je zaujímavým druhom symetrie.</a:t>
            </a:r>
          </a:p>
          <a:p>
            <a:pPr>
              <a:buNone/>
            </a:pPr>
            <a:r>
              <a:rPr lang="sk-SK" sz="2000" dirty="0" smtClean="0"/>
              <a:t>Dve, tri a viac osí súmernosti alebo roviny súmernosti </a:t>
            </a:r>
          </a:p>
          <a:p>
            <a:pPr>
              <a:buNone/>
            </a:pPr>
            <a:r>
              <a:rPr lang="sk-SK" sz="2000" dirty="0" smtClean="0"/>
              <a:t>majú spoločný stred.</a:t>
            </a:r>
            <a:endParaRPr lang="sk-SK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0331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83568" y="13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Symetria</a:t>
            </a: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13037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Opakom symetrie je asymetria. </a:t>
            </a:r>
            <a:endParaRPr lang="sk-SK" sz="2000" b="1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Kým </a:t>
            </a:r>
            <a:r>
              <a:rPr lang="sk-SK" sz="2000" dirty="0"/>
              <a:t>symetria je zrkadlením tvarov a objektov podľa osi a roviny súmernosti, asymetria </a:t>
            </a:r>
            <a:r>
              <a:rPr lang="sk-SK" sz="2000" dirty="0" smtClean="0"/>
              <a:t>porušuje súmernosť:</a:t>
            </a:r>
          </a:p>
          <a:p>
            <a:pPr marL="0" indent="0">
              <a:buNone/>
            </a:pPr>
            <a:r>
              <a:rPr lang="sk-SK" sz="2000" dirty="0" smtClean="0"/>
              <a:t>zmenou </a:t>
            </a:r>
            <a:r>
              <a:rPr lang="sk-SK" sz="2000" dirty="0"/>
              <a:t>veľkosti,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deformáciou</a:t>
            </a:r>
            <a:r>
              <a:rPr lang="sk-SK" sz="2000" dirty="0"/>
              <a:t>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štruktúrou</a:t>
            </a:r>
            <a:r>
              <a:rPr lang="sk-SK" sz="2000" dirty="0"/>
              <a:t>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svetlom </a:t>
            </a:r>
            <a:r>
              <a:rPr lang="sk-SK" sz="2000" dirty="0"/>
              <a:t>a farbou. </a:t>
            </a:r>
            <a:r>
              <a:rPr lang="sk-SK" sz="2000" dirty="0" smtClean="0"/>
              <a:t>...</a:t>
            </a:r>
            <a:endParaRPr lang="sk-SK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13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/>
              <a:t>Asymetria </a:t>
            </a:r>
            <a:endParaRPr lang="sk-SK" dirty="0"/>
          </a:p>
        </p:txBody>
      </p:sp>
      <p:pic>
        <p:nvPicPr>
          <p:cNvPr id="4098" name="Picture 2" descr="C:\Users\hp\Downloads\67613_ca_object_representations_media_1029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832146"/>
            <a:ext cx="3989690" cy="40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hp\Downloads\Symetria-Asymetria-1-Bohdan-Cieślak-2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7" y="0"/>
            <a:ext cx="92015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:\Users\hp\Downloads\Symetria-Asymetria-2-Bohdan-Cieślak-2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3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C:\Users\hp\Downloads\Symetria-Asymetria-3-Bohdan-Cieślak-2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11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1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2372" y="1268760"/>
            <a:ext cx="873211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b="1" dirty="0" smtClean="0"/>
              <a:t>Prírodný </a:t>
            </a:r>
            <a:r>
              <a:rPr lang="sk-SK" sz="2000" b="1" dirty="0"/>
              <a:t>rytmus </a:t>
            </a: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je </a:t>
            </a:r>
            <a:r>
              <a:rPr lang="sk-SK" sz="2000" dirty="0"/>
              <a:t>prejavom biologického života, prebiehajúcich procesov rastu a kolobehu vznikania a zanikania. </a:t>
            </a:r>
          </a:p>
          <a:p>
            <a:endParaRPr lang="sk-SK" sz="2000" dirty="0"/>
          </a:p>
          <a:p>
            <a:r>
              <a:rPr lang="sk-SK" sz="2000" dirty="0" smtClean="0"/>
              <a:t>Prírodný rytmus je charakteristický zmenami</a:t>
            </a:r>
            <a:r>
              <a:rPr lang="sk-SK" sz="2000" dirty="0"/>
              <a:t>, </a:t>
            </a:r>
            <a:r>
              <a:rPr lang="sk-SK" sz="2000" dirty="0" smtClean="0"/>
              <a:t>výkyvmi </a:t>
            </a:r>
            <a:r>
              <a:rPr lang="sk-SK" sz="2000" dirty="0"/>
              <a:t>a nepravidelnosťami. </a:t>
            </a:r>
          </a:p>
          <a:p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Mechanický rytmus </a:t>
            </a:r>
            <a:endParaRPr lang="sk-SK" sz="2000" b="1" dirty="0" smtClean="0"/>
          </a:p>
          <a:p>
            <a:pPr marL="0" indent="0">
              <a:buNone/>
            </a:pPr>
            <a:r>
              <a:rPr lang="sk-SK" sz="2000" dirty="0" smtClean="0"/>
              <a:t>je </a:t>
            </a:r>
            <a:r>
              <a:rPr lang="sk-SK" sz="2000" dirty="0"/>
              <a:t>vlastnosťou strojov a zariadení, ktoré skonštruoval človek </a:t>
            </a:r>
          </a:p>
          <a:p>
            <a:pPr marL="0" indent="0">
              <a:buNone/>
            </a:pPr>
            <a:endParaRPr lang="sk-SK" sz="2000" dirty="0"/>
          </a:p>
          <a:p>
            <a:r>
              <a:rPr lang="sk-SK" sz="2000" dirty="0"/>
              <a:t>Rytmické striedanie výrazových prostriedkov </a:t>
            </a:r>
            <a:r>
              <a:rPr lang="sk-SK" sz="2000" dirty="0" smtClean="0"/>
              <a:t>/</a:t>
            </a:r>
            <a:r>
              <a:rPr lang="pl-PL" sz="2000" dirty="0"/>
              <a:t>napríklad bodu a čiary, bodu a </a:t>
            </a:r>
            <a:r>
              <a:rPr lang="pl-PL" sz="2000" dirty="0" smtClean="0"/>
              <a:t>plochy/ </a:t>
            </a:r>
          </a:p>
          <a:p>
            <a:r>
              <a:rPr lang="sk-SK" sz="2000" dirty="0"/>
              <a:t>Opakovaním rovnakých prvkov vzniká rytmické radenie. </a:t>
            </a:r>
          </a:p>
          <a:p>
            <a:r>
              <a:rPr lang="sk-SK" sz="2000" dirty="0"/>
              <a:t>Najčastejšie sa uplatňuje radenie prvkov </a:t>
            </a:r>
            <a:r>
              <a:rPr lang="sk-SK" sz="2000" b="1" dirty="0"/>
              <a:t>v pásoch </a:t>
            </a:r>
            <a:r>
              <a:rPr lang="sk-SK" sz="2000" dirty="0"/>
              <a:t>alebo </a:t>
            </a:r>
            <a:r>
              <a:rPr lang="sk-SK" sz="2000" b="1" dirty="0"/>
              <a:t>v ploche. </a:t>
            </a:r>
            <a:endParaRPr lang="sk-SK" sz="2000" dirty="0"/>
          </a:p>
          <a:p>
            <a:r>
              <a:rPr lang="sk-SK" sz="2000" dirty="0"/>
              <a:t>Rytmus svojím pravidelným opakovaním rozčleňuje plochu a priestor a tým ich oživuje a robí zaujímavými pre oko.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13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Rytmus </a:t>
            </a:r>
            <a:endParaRPr lang="sk-SK" dirty="0"/>
          </a:p>
        </p:txBody>
      </p:sp>
      <p:pic>
        <p:nvPicPr>
          <p:cNvPr id="3074" name="Picture 2" descr="C:\Users\hp\Downloads\26039525-Beautiful-Indian-floral-ornament-Stock-Vector-mehndi-he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292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6600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6" y="3284983"/>
            <a:ext cx="6926751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-20076" y="3284982"/>
            <a:ext cx="9144000" cy="1080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0112" y="607504"/>
            <a:ext cx="3384376" cy="1143000"/>
          </a:xfrm>
        </p:spPr>
        <p:txBody>
          <a:bodyPr>
            <a:normAutofit/>
          </a:bodyPr>
          <a:lstStyle/>
          <a:p>
            <a:pPr algn="r"/>
            <a:r>
              <a:rPr lang="sk-SK" sz="2800" i="1" dirty="0"/>
              <a:t>Pásový rytmus </a:t>
            </a:r>
            <a:endParaRPr lang="sk-SK" sz="2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580112" y="4348231"/>
            <a:ext cx="338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2800" i="1" dirty="0"/>
              <a:t>Plošný rytmus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407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000" b="1" dirty="0" smtClean="0"/>
              <a:t>vo </a:t>
            </a:r>
            <a:r>
              <a:rPr lang="sk-SK" sz="2000" b="1" dirty="0"/>
              <a:t>výtvarnom umení </a:t>
            </a:r>
            <a:r>
              <a:rPr lang="sk-SK" sz="2000" b="1" dirty="0" smtClean="0"/>
              <a:t>znamená:</a:t>
            </a:r>
          </a:p>
          <a:p>
            <a:pPr marL="0" indent="0">
              <a:buNone/>
            </a:pPr>
            <a:r>
              <a:rPr lang="sk-SK" sz="2000" dirty="0" smtClean="0"/>
              <a:t>opakovanie </a:t>
            </a:r>
            <a:r>
              <a:rPr lang="sk-SK" sz="2000" dirty="0"/>
              <a:t>tvarov (oblých, hranatých),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opakovanie </a:t>
            </a:r>
            <a:r>
              <a:rPr lang="sk-SK" sz="2000" dirty="0"/>
              <a:t>čiar (zhusťovanie, zrieďovanie),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opakovanie </a:t>
            </a:r>
            <a:r>
              <a:rPr lang="sk-SK" sz="2000" dirty="0"/>
              <a:t>farebných akcentov (princíp kontrastu),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opakovanie rytmických </a:t>
            </a:r>
            <a:r>
              <a:rPr lang="sk-SK" sz="2000" dirty="0"/>
              <a:t>figúr, prázdnych miest a prerušení v systéme opakujúcich sa jednotiek.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13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/>
              <a:t>Metrum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73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ownloads\058-printers-ornament-q75-1615x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62721" y="1844824"/>
            <a:ext cx="917505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(latinsky </a:t>
            </a:r>
            <a:r>
              <a:rPr lang="sk-SK" sz="2000" i="1" dirty="0" err="1" smtClean="0"/>
              <a:t>ornamentum</a:t>
            </a:r>
            <a:r>
              <a:rPr lang="sk-SK" sz="2000" dirty="0" smtClean="0"/>
              <a:t> - výstroj, ozdoba, okrasa)</a:t>
            </a:r>
          </a:p>
          <a:p>
            <a:pPr marL="0" indent="0">
              <a:buNone/>
            </a:pPr>
            <a:r>
              <a:rPr lang="sk-SK" sz="2000" dirty="0" smtClean="0"/>
              <a:t>Ornament je ozdobný prvok ktorý môžeme nájsť na stenách, alebo môže zdobiť plochu predmetu. </a:t>
            </a:r>
          </a:p>
          <a:p>
            <a:pPr marL="0" indent="0">
              <a:buNone/>
            </a:pPr>
            <a:r>
              <a:rPr lang="sk-SK" sz="2000" b="1" dirty="0" smtClean="0"/>
              <a:t>Ornament delíme na: </a:t>
            </a:r>
          </a:p>
          <a:p>
            <a:pPr marL="0" indent="0">
              <a:buNone/>
            </a:pPr>
            <a:r>
              <a:rPr lang="sk-SK" sz="2000" dirty="0" smtClean="0"/>
              <a:t>prírodný,</a:t>
            </a:r>
          </a:p>
          <a:p>
            <a:pPr marL="0" indent="0">
              <a:buNone/>
            </a:pPr>
            <a:r>
              <a:rPr lang="sk-SK" sz="2000" dirty="0" smtClean="0"/>
              <a:t>štylizovaný</a:t>
            </a:r>
            <a:r>
              <a:rPr lang="sk-SK" sz="2000" dirty="0"/>
              <a:t>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abstraktný</a:t>
            </a:r>
            <a:r>
              <a:rPr lang="sk-SK" sz="2000" dirty="0"/>
              <a:t>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geometrický</a:t>
            </a:r>
            <a:r>
              <a:rPr lang="sk-SK" sz="2000" dirty="0"/>
              <a:t>,</a:t>
            </a:r>
            <a:r>
              <a:rPr lang="sk-SK" sz="2000" dirty="0" smtClean="0"/>
              <a:t> </a:t>
            </a:r>
            <a:endParaRPr lang="sk-SK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131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/>
              <a:t>Ornament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39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hp\Downloads\_vyr_4851SP_A6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707781" cy="72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3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18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9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78559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291</Words>
  <Application>Microsoft Office PowerPoint</Application>
  <PresentationFormat>Prezentácia na obrazovke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Rytmus </vt:lpstr>
      <vt:lpstr>Prezentácia programu PowerPoint</vt:lpstr>
      <vt:lpstr>Pásový rytmus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Rytmus 159</dc:title>
  <dc:creator>hp</dc:creator>
  <cp:lastModifiedBy>hp</cp:lastModifiedBy>
  <cp:revision>9</cp:revision>
  <dcterms:created xsi:type="dcterms:W3CDTF">2016-03-30T07:37:37Z</dcterms:created>
  <dcterms:modified xsi:type="dcterms:W3CDTF">2016-03-31T06:37:56Z</dcterms:modified>
</cp:coreProperties>
</file>