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  <p:sldId id="257" r:id="rId4"/>
    <p:sldId id="293" r:id="rId5"/>
    <p:sldId id="294" r:id="rId6"/>
    <p:sldId id="295" r:id="rId7"/>
    <p:sldId id="264" r:id="rId8"/>
    <p:sldId id="265" r:id="rId9"/>
    <p:sldId id="267" r:id="rId10"/>
    <p:sldId id="286" r:id="rId11"/>
    <p:sldId id="268" r:id="rId12"/>
    <p:sldId id="266" r:id="rId13"/>
    <p:sldId id="271" r:id="rId14"/>
    <p:sldId id="272" r:id="rId15"/>
    <p:sldId id="273" r:id="rId16"/>
    <p:sldId id="275" r:id="rId17"/>
    <p:sldId id="280" r:id="rId18"/>
    <p:sldId id="277" r:id="rId19"/>
    <p:sldId id="276" r:id="rId20"/>
    <p:sldId id="274" r:id="rId21"/>
    <p:sldId id="288" r:id="rId22"/>
    <p:sldId id="289" r:id="rId23"/>
    <p:sldId id="290" r:id="rId24"/>
    <p:sldId id="291" r:id="rId25"/>
    <p:sldId id="292" r:id="rId26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00"/>
    <a:srgbClr val="FFFF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sk-SK" altLang="en-US"/>
              <a:t>Klepnutím lze upravit styl předlohy nadpisů.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sk-SK" altLang="en-US"/>
              <a:t>Klepnutím lze upravit styl předlohy podnadpisů.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9426C13-DDDF-4736-9D78-7F3730BEEC29}" type="slidenum">
              <a:rPr lang="sk-SK" altLang="en-US"/>
              <a:pPr/>
              <a:t>‹#›</a:t>
            </a:fld>
            <a:endParaRPr lang="sk-SK" altLang="en-US"/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ABE33-C825-4B7D-925B-5AA7F070FDC0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F5E43-DDFC-4022-9D57-245804558B8A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200F5-D200-430C-9F7D-2CBFC4438646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23139-F13C-4C41-B9FA-B139A4E013DF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A3FEC-14E9-4477-8108-8EC137B5D51B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4B3F0-373B-401A-B070-F91F0CAC6B57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163B8-25F4-42F5-B668-1CB9548485CA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83BA9-75D3-4A6C-9F97-4CFF2875BE84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2F76D-1A94-4927-9E93-092D346E7090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1AF68-4DE5-4F91-A7F8-9FC104FD1DF4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 smtClean="0"/>
              <a:t>Klepnutím lze upravit styl 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 smtClean="0"/>
              <a:t>Klepnutím lze upravit styly předlohy textu.</a:t>
            </a:r>
          </a:p>
          <a:p>
            <a:pPr lvl="1"/>
            <a:r>
              <a:rPr lang="sk-SK" altLang="en-US" smtClean="0"/>
              <a:t>Druhá úroveň</a:t>
            </a:r>
          </a:p>
          <a:p>
            <a:pPr lvl="2"/>
            <a:r>
              <a:rPr lang="sk-SK" altLang="en-US" smtClean="0"/>
              <a:t>Třetí úroveň</a:t>
            </a:r>
          </a:p>
          <a:p>
            <a:pPr lvl="3"/>
            <a:r>
              <a:rPr lang="sk-SK" altLang="en-US" smtClean="0"/>
              <a:t>Čtvrtá úroveň</a:t>
            </a:r>
          </a:p>
          <a:p>
            <a:pPr lvl="4"/>
            <a:r>
              <a:rPr lang="sk-SK" altLang="en-US" smtClean="0"/>
              <a:t>Pátá úroveň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sk-SK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sk-SK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6CC977B0-8F58-412C-89A7-1303A350C82C}" type="slidenum">
              <a:rPr lang="sk-SK" altLang="en-US"/>
              <a:pPr/>
              <a:t>‹#›</a:t>
            </a:fld>
            <a:endParaRPr lang="sk-SK" altLang="en-US"/>
          </a:p>
        </p:txBody>
      </p:sp>
      <p:sp>
        <p:nvSpPr>
          <p:cNvPr id="61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OpYwYOpKr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k-SK"/>
              <a:t>Lyrická poézia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2852738"/>
            <a:ext cx="387985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800" b="1"/>
              <a:t>Paralelizmus (z gréc. parallelos = rovnobežný):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sz="2100"/>
              <a:t>štylistická figúra, ktorá sa zakladá na opakovaní rovnakých alebo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100"/>
              <a:t>podobných </a:t>
            </a:r>
            <a:r>
              <a:rPr lang="sk-SK" sz="2100" u="sng"/>
              <a:t>syntaktických konštrukcií</a:t>
            </a:r>
            <a:r>
              <a:rPr lang="sk-SK" sz="2100"/>
              <a:t>. Vyskytuje sa hlavne vo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100"/>
              <a:t>folklóre, najmä v niektorých žánroch: ľudová pieseň, bylina. </a:t>
            </a:r>
          </a:p>
          <a:p>
            <a:pPr>
              <a:lnSpc>
                <a:spcPct val="90000"/>
              </a:lnSpc>
            </a:pPr>
            <a:r>
              <a:rPr lang="sk-SK" sz="2100"/>
              <a:t>v básni sa paralelizmus dosahuje prostredníctvom </a:t>
            </a:r>
            <a:r>
              <a:rPr lang="sk-SK" sz="2100" b="1"/>
              <a:t>anafory</a:t>
            </a:r>
            <a:r>
              <a:rPr lang="sk-SK" sz="2100"/>
              <a:t>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1800" i="1"/>
              <a:t>Keď počína dievča po poli krákoriť, môžeš mu, mamička, periny hotoviť.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1800" i="1"/>
              <a:t>Keď počína dievča po poli spievati, môžeš mu, mamička, čepce vyšívati.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k-SK" sz="1800" i="1"/>
          </a:p>
          <a:p>
            <a:pPr>
              <a:lnSpc>
                <a:spcPct val="90000"/>
              </a:lnSpc>
            </a:pPr>
            <a:r>
              <a:rPr lang="sk-SK" sz="2100"/>
              <a:t>v umeleckom texte sa opakujú aj vyššie sémantické celky, ako je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100"/>
              <a:t>veta alebo slovné spojenie. V takomto prípade sa hovorí o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100"/>
              <a:t>kompozičnom, resp. tematickom paralelizme. Napr. skúška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100"/>
              <a:t>hlavného hrdinu v rozprávke má tiež podobu kompozičného p.,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100"/>
              <a:t>keďže sa musí podvoliť obyčajne trom skúškam.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/>
              <a:t>3. Prvá strofa je postavená na dialektickej triáde: téza, antitéza, syntéza. Urč tieto 3 časti a vysvetlite svoje chápanie ich básnického významu. Kde sme sa s týmto členením stretli? Pri akom útvare?</a:t>
            </a:r>
          </a:p>
          <a:p>
            <a:pPr>
              <a:lnSpc>
                <a:spcPct val="90000"/>
              </a:lnSpc>
            </a:pPr>
            <a:endParaRPr lang="sk-SK"/>
          </a:p>
          <a:p>
            <a:pPr>
              <a:lnSpc>
                <a:spcPct val="90000"/>
              </a:lnSpc>
            </a:pPr>
            <a:endParaRPr lang="sk-SK"/>
          </a:p>
          <a:p>
            <a:pPr>
              <a:lnSpc>
                <a:spcPct val="90000"/>
              </a:lnSpc>
            </a:pPr>
            <a:endParaRPr lang="sk-SK"/>
          </a:p>
          <a:p>
            <a:pPr>
              <a:lnSpc>
                <a:spcPct val="90000"/>
              </a:lnSpc>
            </a:pPr>
            <a:r>
              <a:rPr lang="sk-SK">
                <a:solidFill>
                  <a:srgbClr val="FFFF00"/>
                </a:solidFill>
              </a:rPr>
              <a:t>SONET</a:t>
            </a:r>
          </a:p>
          <a:p>
            <a:pPr>
              <a:lnSpc>
                <a:spcPct val="90000"/>
              </a:lnSpc>
            </a:pPr>
            <a:endParaRPr lang="sk-SK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800"/>
              <a:t>Urč, o aký umelecké prostriedok ide a pokúste sa ho vysvetliť: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sk-SK" sz="4000" b="1"/>
              <a:t>z výsosti Tatier ona mi svieti,</a:t>
            </a:r>
            <a:br>
              <a:rPr lang="sk-SK" sz="4000" b="1"/>
            </a:br>
            <a:endParaRPr lang="sk-SK" sz="4000" b="1"/>
          </a:p>
          <a:p>
            <a:pPr>
              <a:buFont typeface="Wingdings" pitchFamily="2" charset="2"/>
              <a:buNone/>
            </a:pPr>
            <a:r>
              <a:rPr lang="sk-SK" sz="4000" b="1" u="sng"/>
              <a:t>ona mi z ohňov nebeských letí,</a:t>
            </a:r>
            <a:br>
              <a:rPr lang="sk-SK" sz="4000" b="1" u="sng"/>
            </a:br>
            <a:endParaRPr lang="sk-SK" sz="4000" b="1" u="sng"/>
          </a:p>
          <a:p>
            <a:pPr>
              <a:buFont typeface="Wingdings" pitchFamily="2" charset="2"/>
              <a:buNone/>
            </a:pPr>
            <a:r>
              <a:rPr lang="sk-SK"/>
              <a:t>Ktorý smer pohybu prevažuje v tejto oslave </a:t>
            </a:r>
          </a:p>
          <a:p>
            <a:pPr>
              <a:buFont typeface="Wingdings" pitchFamily="2" charset="2"/>
              <a:buNone/>
            </a:pPr>
            <a:r>
              <a:rPr lang="sk-SK"/>
              <a:t>krásy? A prečo asi?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800"/>
              <a:t>Autor zoradil za sebou 4 výrazy, ktoré?</a:t>
            </a:r>
            <a:br>
              <a:rPr lang="sk-SK" sz="3800"/>
            </a:br>
            <a:r>
              <a:rPr lang="sk-SK" sz="3800"/>
              <a:t>Ktorý je z nich najdôležitejší? Urč, aké skryté významy majú ostatné z nich?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sk-SK" sz="32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3200" b="1"/>
              <a:t>No </a:t>
            </a:r>
            <a:r>
              <a:rPr lang="sk-SK" sz="3200" b="1" u="sng"/>
              <a:t>centrom</a:t>
            </a:r>
            <a:r>
              <a:rPr lang="sk-SK" sz="3200" b="1"/>
              <a:t>, živlom, nebom,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3200" b="1"/>
              <a:t>jednotou krás mojich - moja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3200" b="1"/>
              <a:t>Marína!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3200">
                <a:latin typeface="Garamond" pitchFamily="18" charset="0"/>
              </a:rPr>
              <a:t>Vytvorte predikatívnu syntagmu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3200">
                <a:latin typeface="Garamond" pitchFamily="18" charset="0"/>
              </a:rPr>
              <a:t>(prisudzovací sklad) z predchádzajúcej vety: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3200">
                <a:solidFill>
                  <a:srgbClr val="FFFF00"/>
                </a:solidFill>
                <a:latin typeface="Garamond" pitchFamily="18" charset="0"/>
              </a:rPr>
              <a:t>Centrom, živlom, nebom, jednotou krás mojich je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3200">
                <a:solidFill>
                  <a:srgbClr val="FFFF00"/>
                </a:solidFill>
                <a:latin typeface="Garamond" pitchFamily="18" charset="0"/>
              </a:rPr>
              <a:t>moja Marína.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800"/>
              <a:t>Vysvetlite vecný význam 3 posledných veršov druhej strofy, nájdi slovo, ktoré svojím významom nesie nejaký „smer“: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229600" cy="37814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k-SK" sz="3600" b="1"/>
              <a:t>Ako vy, večné svetov zákony,</a:t>
            </a:r>
          </a:p>
          <a:p>
            <a:pPr>
              <a:buFont typeface="Wingdings" pitchFamily="2" charset="2"/>
              <a:buNone/>
            </a:pPr>
            <a:r>
              <a:rPr lang="sk-SK" sz="3600" b="1"/>
              <a:t>harmónij božích čarovné tóny:</a:t>
            </a:r>
          </a:p>
          <a:p>
            <a:pPr>
              <a:buFont typeface="Wingdings" pitchFamily="2" charset="2"/>
              <a:buNone/>
            </a:pPr>
            <a:r>
              <a:rPr lang="sk-SK" sz="3600" b="1"/>
              <a:t>tak tá mne os, zenit, kolej!</a:t>
            </a:r>
            <a:br>
              <a:rPr lang="sk-SK" sz="3600" b="1"/>
            </a:br>
            <a:endParaRPr lang="sk-SK" sz="3600" b="1"/>
          </a:p>
          <a:p>
            <a:pPr>
              <a:buFont typeface="Wingdings" pitchFamily="2" charset="2"/>
              <a:buNone/>
            </a:pPr>
            <a:r>
              <a:rPr lang="sk-SK" sz="3600" b="1"/>
              <a:t>zenit – poloha hviezdy</a:t>
            </a:r>
          </a:p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str. 90/137- z koľkých častí sa skladá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8054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k-SK" sz="17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800" b="1"/>
              <a:t>Marína moja! sveta búrov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800" b="1"/>
              <a:t>duch môj tichý sa nebojí,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800" b="1"/>
              <a:t>vulkánskych sa neľakne kúrov,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800" b="1"/>
              <a:t>nezľakne krvavej zbroji,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800" b="1"/>
              <a:t>svedomie čisté svetov plameň —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800" b="1"/>
              <a:t>čaká pokojne v ten hromov deň,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800" b="1"/>
              <a:t>pokoj môj v hrobe nezhynie: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800" b="1"/>
              <a:t>No môžu strhnúť svet môj celý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800" b="1"/>
              <a:t>jedného slova hrozné strely,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800" b="1"/>
              <a:t>slova toho z úst tvojich: „Nie!“</a:t>
            </a:r>
            <a:br>
              <a:rPr lang="sk-SK" sz="2800" b="1"/>
            </a:br>
            <a:r>
              <a:rPr lang="sk-SK" sz="2800" b="1"/>
              <a:t/>
            </a:r>
            <a:br>
              <a:rPr lang="sk-SK" sz="2800" b="1"/>
            </a:br>
            <a:endParaRPr lang="sk-SK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/>
              <a:t>Vytvor rýmovú schému, vypíš rýmové koncové dvojice /okrem búrov-kúrov/, nájdi dvojicu s odlišnými výrazmi, v ktorej sú prízvuky rozložené rovnako: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k-SK" sz="17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1700" b="1"/>
              <a:t>Marína moja! sveta búrov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1700" b="1"/>
              <a:t>duch môj tichý sa nebojí,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1700" b="1"/>
              <a:t>vulkánskych sa neľakne kúrov,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1700" b="1"/>
              <a:t>nezľakne krvavej zbroji,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k-SK" sz="17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1700" b="1" u="sng"/>
              <a:t>svedomie čisté svetov plameň </a:t>
            </a:r>
            <a:r>
              <a:rPr lang="sk-SK" sz="1700" b="1"/>
              <a:t>—        </a:t>
            </a:r>
            <a:r>
              <a:rPr lang="sk-SK" sz="1700" b="1" i="1">
                <a:solidFill>
                  <a:srgbClr val="FFFF00"/>
                </a:solidFill>
              </a:rPr>
              <a:t>1 slovo chýba, doplň ho.      </a:t>
            </a:r>
            <a:r>
              <a:rPr lang="sk-SK" sz="1700" b="1" i="1">
                <a:solidFill>
                  <a:schemeClr val="accent2"/>
                </a:solidFill>
              </a:rPr>
              <a:t>JE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1700" b="1"/>
              <a:t>čaká pokojne v ten hromov deň,	         </a:t>
            </a:r>
            <a:r>
              <a:rPr lang="sk-SK" sz="1700" b="1" i="1">
                <a:solidFill>
                  <a:srgbClr val="FFFF00"/>
                </a:solidFill>
              </a:rPr>
              <a:t>Aký je</a:t>
            </a:r>
            <a:r>
              <a:rPr lang="sk-SK" sz="1700" b="1">
                <a:solidFill>
                  <a:srgbClr val="FFFF00"/>
                </a:solidFill>
              </a:rPr>
              <a:t> to </a:t>
            </a:r>
            <a:r>
              <a:rPr lang="sk-SK" sz="1700" b="1" i="1">
                <a:solidFill>
                  <a:srgbClr val="FFFF00"/>
                </a:solidFill>
              </a:rPr>
              <a:t>umelecký</a:t>
            </a:r>
            <a:r>
              <a:rPr lang="sk-SK" sz="1700" b="1" i="1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1700" b="1"/>
              <a:t>pokoj môj v hrobe nezhynie:		</a:t>
            </a:r>
            <a:r>
              <a:rPr lang="sk-SK" sz="1700" b="1" i="1">
                <a:solidFill>
                  <a:srgbClr val="FFFF00"/>
                </a:solidFill>
              </a:rPr>
              <a:t>prostriedok?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k-SK" sz="1700" b="1" i="1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1700" b="1"/>
              <a:t>No môžu strhnúť svet môj </a:t>
            </a:r>
            <a:r>
              <a:rPr lang="sk-SK" sz="1700" b="1">
                <a:solidFill>
                  <a:srgbClr val="FF0000"/>
                </a:solidFill>
              </a:rPr>
              <a:t>celý               – 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1700" b="1"/>
              <a:t>jedného slova hrozné </a:t>
            </a:r>
            <a:r>
              <a:rPr lang="sk-SK" sz="1700" b="1">
                <a:solidFill>
                  <a:srgbClr val="FF0000"/>
                </a:solidFill>
              </a:rPr>
              <a:t>strely,                   – 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1700" b="1"/>
              <a:t>slova toho z úst tvojich: „Nie!“</a:t>
            </a:r>
            <a:br>
              <a:rPr lang="sk-SK" sz="1700" b="1"/>
            </a:br>
            <a:endParaRPr lang="sk-SK" sz="17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k-SK" sz="17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500" b="1"/>
              <a:t>ababccedde</a:t>
            </a:r>
            <a:br>
              <a:rPr lang="sk-SK" sz="2500" b="1"/>
            </a:br>
            <a:endParaRPr lang="sk-SK" sz="25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Veršové systémy</a:t>
            </a:r>
            <a:endParaRPr lang="sk-SK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100" b="1" dirty="0" err="1">
                <a:solidFill>
                  <a:srgbClr val="00CC00"/>
                </a:solidFill>
              </a:rPr>
              <a:t>sylabotonický</a:t>
            </a:r>
            <a:r>
              <a:rPr lang="sk-SK" sz="2100" b="1" dirty="0">
                <a:solidFill>
                  <a:srgbClr val="00CC00"/>
                </a:solidFill>
              </a:rPr>
              <a:t> systém =</a:t>
            </a:r>
          </a:p>
          <a:p>
            <a:pPr>
              <a:lnSpc>
                <a:spcPct val="90000"/>
              </a:lnSpc>
            </a:pPr>
            <a:r>
              <a:rPr lang="sk-SK" sz="2100" dirty="0">
                <a:solidFill>
                  <a:srgbClr val="00CC00"/>
                </a:solidFill>
              </a:rPr>
              <a:t>pravidelná zhoda prízvukov v rýmových pozíciách</a:t>
            </a:r>
          </a:p>
          <a:p>
            <a:pPr>
              <a:lnSpc>
                <a:spcPct val="90000"/>
              </a:lnSpc>
            </a:pPr>
            <a:r>
              <a:rPr lang="sk-SK" sz="2100" dirty="0">
                <a:solidFill>
                  <a:srgbClr val="00CC00"/>
                </a:solidFill>
              </a:rPr>
              <a:t>ustálený počet slabík</a:t>
            </a:r>
          </a:p>
          <a:p>
            <a:pPr>
              <a:lnSpc>
                <a:spcPct val="90000"/>
              </a:lnSpc>
            </a:pPr>
            <a:r>
              <a:rPr lang="sk-SK" sz="2100" dirty="0">
                <a:solidFill>
                  <a:srgbClr val="00CC00"/>
                </a:solidFill>
              </a:rPr>
              <a:t>veta prechádza do ďalšieho verša (presah)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k-SK" sz="2100" b="1" dirty="0">
              <a:solidFill>
                <a:srgbClr val="00CC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100" b="1" dirty="0">
                <a:solidFill>
                  <a:schemeClr val="accent2"/>
                </a:solidFill>
              </a:rPr>
              <a:t>Sylabický</a:t>
            </a:r>
          </a:p>
          <a:p>
            <a:pPr>
              <a:lnSpc>
                <a:spcPct val="90000"/>
              </a:lnSpc>
            </a:pPr>
            <a:r>
              <a:rPr lang="sk-SK" sz="2100" b="1" dirty="0">
                <a:solidFill>
                  <a:schemeClr val="accent2"/>
                </a:solidFill>
              </a:rPr>
              <a:t>nezhoda prízvukov v rýmových pozíciách</a:t>
            </a:r>
          </a:p>
          <a:p>
            <a:pPr>
              <a:lnSpc>
                <a:spcPct val="90000"/>
              </a:lnSpc>
            </a:pPr>
            <a:r>
              <a:rPr lang="sk-SK" sz="2100" b="1" dirty="0">
                <a:solidFill>
                  <a:schemeClr val="accent2"/>
                </a:solidFill>
              </a:rPr>
              <a:t>intonačná prestávka po rovnakej slabike</a:t>
            </a:r>
          </a:p>
          <a:p>
            <a:pPr>
              <a:lnSpc>
                <a:spcPct val="90000"/>
              </a:lnSpc>
            </a:pPr>
            <a:r>
              <a:rPr lang="sk-SK" sz="2100" b="1" dirty="0" err="1">
                <a:solidFill>
                  <a:schemeClr val="accent2"/>
                </a:solidFill>
              </a:rPr>
              <a:t>rovnoslabičnosť</a:t>
            </a:r>
            <a:endParaRPr lang="sk-SK" sz="2100" b="1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sk-SK" sz="2100" b="1" dirty="0">
                <a:solidFill>
                  <a:schemeClr val="accent2"/>
                </a:solidFill>
              </a:rPr>
              <a:t>1 verš = 1 veta</a:t>
            </a:r>
          </a:p>
          <a:p>
            <a:pPr>
              <a:lnSpc>
                <a:spcPct val="90000"/>
              </a:lnSpc>
            </a:pPr>
            <a:r>
              <a:rPr lang="sk-SK" sz="2100" b="1" dirty="0">
                <a:solidFill>
                  <a:schemeClr val="accent2"/>
                </a:solidFill>
              </a:rPr>
              <a:t>Dvojveršia</a:t>
            </a:r>
          </a:p>
          <a:p>
            <a:pPr>
              <a:lnSpc>
                <a:spcPct val="90000"/>
              </a:lnSpc>
            </a:pPr>
            <a:r>
              <a:rPr lang="sk-SK" sz="2100" b="1" dirty="0">
                <a:solidFill>
                  <a:schemeClr val="accent2"/>
                </a:solidFill>
              </a:rPr>
              <a:t>Zvyčajne združený rým </a:t>
            </a:r>
            <a:r>
              <a:rPr lang="sk-SK" sz="2100" b="1" dirty="0" err="1">
                <a:solidFill>
                  <a:schemeClr val="accent2"/>
                </a:solidFill>
              </a:rPr>
              <a:t>aabb</a:t>
            </a:r>
            <a:r>
              <a:rPr lang="sk-SK" sz="2100" b="1" dirty="0">
                <a:solidFill>
                  <a:schemeClr val="accent2"/>
                </a:solidFill>
              </a:rPr>
              <a:t> (nemusí)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Výskyt slov v Maríne: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/>
              <a:t>láska – 161x</a:t>
            </a:r>
          </a:p>
          <a:p>
            <a:r>
              <a:rPr lang="sk-SK"/>
              <a:t>duša/duch – 138x</a:t>
            </a:r>
          </a:p>
          <a:p>
            <a:r>
              <a:rPr lang="sk-SK"/>
              <a:t>svet – 129x</a:t>
            </a:r>
          </a:p>
          <a:p>
            <a:r>
              <a:rPr lang="sk-SK"/>
              <a:t>krása – 86x</a:t>
            </a:r>
          </a:p>
          <a:p>
            <a:r>
              <a:rPr lang="sk-SK"/>
              <a:t>sláva – 45x</a:t>
            </a:r>
          </a:p>
          <a:p>
            <a:r>
              <a:rPr lang="sk-SK"/>
              <a:t>cit – 43x</a:t>
            </a:r>
          </a:p>
          <a:p>
            <a:r>
              <a:rPr lang="sk-SK"/>
              <a:t>túžba – 29x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800"/>
              <a:t>Rozdeľ na časti, nájdi paralelizmus a vysvetli: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100">
                <a:solidFill>
                  <a:srgbClr val="00CC00"/>
                </a:solidFill>
              </a:rPr>
              <a:t>    téza</a:t>
            </a:r>
          </a:p>
          <a:p>
            <a:pPr>
              <a:lnSpc>
                <a:spcPct val="90000"/>
              </a:lnSpc>
            </a:pPr>
            <a:r>
              <a:rPr lang="sk-SK" sz="2100"/>
              <a:t>Marína moja! teda tak sme my</a:t>
            </a:r>
            <a:br>
              <a:rPr lang="sk-SK" sz="2100"/>
            </a:br>
            <a:r>
              <a:rPr lang="sk-SK" sz="2100">
                <a:solidFill>
                  <a:srgbClr val="FFFF00"/>
                </a:solidFill>
              </a:rPr>
              <a:t>ako tie božie plamene,</a:t>
            </a:r>
            <a:br>
              <a:rPr lang="sk-SK" sz="2100">
                <a:solidFill>
                  <a:srgbClr val="FFFF00"/>
                </a:solidFill>
              </a:rPr>
            </a:br>
            <a:r>
              <a:rPr lang="sk-SK" sz="2100">
                <a:solidFill>
                  <a:srgbClr val="FFFF00"/>
                </a:solidFill>
              </a:rPr>
              <a:t>ako tie kvety na chladnej zemi,                  Paralelizmus</a:t>
            </a:r>
            <a:br>
              <a:rPr lang="sk-SK" sz="2100">
                <a:solidFill>
                  <a:srgbClr val="FFFF00"/>
                </a:solidFill>
              </a:rPr>
            </a:br>
            <a:r>
              <a:rPr lang="sk-SK" sz="2100">
                <a:solidFill>
                  <a:srgbClr val="FFFF00"/>
                </a:solidFill>
              </a:rPr>
              <a:t>ako tie drahé kamene;</a:t>
            </a:r>
            <a:br>
              <a:rPr lang="sk-SK" sz="2100">
                <a:solidFill>
                  <a:srgbClr val="FFFF00"/>
                </a:solidFill>
              </a:rPr>
            </a:br>
            <a:r>
              <a:rPr lang="sk-SK" sz="2100">
                <a:solidFill>
                  <a:srgbClr val="00CC00"/>
                </a:solidFill>
              </a:rPr>
              <a:t>Antitéza</a:t>
            </a:r>
          </a:p>
          <a:p>
            <a:pPr>
              <a:lnSpc>
                <a:spcPct val="90000"/>
              </a:lnSpc>
            </a:pPr>
            <a:r>
              <a:rPr lang="sk-SK" sz="2100"/>
              <a:t>padajú hviezdy, aj my padneme,</a:t>
            </a:r>
            <a:br>
              <a:rPr lang="sk-SK" sz="2100"/>
            </a:br>
            <a:r>
              <a:rPr lang="sk-SK" sz="2100"/>
              <a:t>vädnú tie kvety, aj my zvädneme,</a:t>
            </a:r>
            <a:br>
              <a:rPr lang="sk-SK" sz="2100"/>
            </a:br>
            <a:r>
              <a:rPr lang="sk-SK" sz="2100"/>
              <a:t>a klenoty hruda kryje:</a:t>
            </a:r>
            <a:br>
              <a:rPr lang="sk-SK" sz="2100"/>
            </a:br>
            <a:r>
              <a:rPr lang="sk-SK" sz="2100">
                <a:solidFill>
                  <a:srgbClr val="00CC00"/>
                </a:solidFill>
              </a:rPr>
              <a:t>syntéza </a:t>
            </a:r>
            <a:endParaRPr lang="sk-SK" sz="2100"/>
          </a:p>
          <a:p>
            <a:pPr>
              <a:lnSpc>
                <a:spcPct val="90000"/>
              </a:lnSpc>
            </a:pPr>
            <a:r>
              <a:rPr lang="sk-SK" sz="2100"/>
              <a:t>Ale tie hviezdy predsi svietili,</a:t>
            </a:r>
            <a:br>
              <a:rPr lang="sk-SK" sz="2100"/>
            </a:br>
            <a:r>
              <a:rPr lang="sk-SK" sz="2100"/>
              <a:t>a pekný život tie kvety žili,</a:t>
            </a:r>
            <a:br>
              <a:rPr lang="sk-SK" sz="2100"/>
            </a:br>
            <a:r>
              <a:rPr lang="sk-SK" sz="2100"/>
              <a:t>a diamant v hrude nezhnije!</a:t>
            </a:r>
            <a:br>
              <a:rPr lang="sk-SK" sz="2100"/>
            </a:br>
            <a:endParaRPr lang="sk-SK" sz="2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sk-SK"/>
              <a:t>Lyrika z obsahovej stránky (podľa Šmatláka):</a:t>
            </a:r>
          </a:p>
          <a:p>
            <a:r>
              <a:rPr lang="sk-SK"/>
              <a:t>spoločenská a politická</a:t>
            </a:r>
          </a:p>
          <a:p>
            <a:r>
              <a:rPr lang="sk-SK"/>
              <a:t>prírodná</a:t>
            </a:r>
          </a:p>
          <a:p>
            <a:r>
              <a:rPr lang="sk-SK"/>
              <a:t>osobná (intímna)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82762"/>
          </a:xfrm>
        </p:spPr>
        <p:txBody>
          <a:bodyPr/>
          <a:lstStyle/>
          <a:p>
            <a:r>
              <a:rPr lang="sk-SK" sz="3000"/>
              <a:t>Ako vnímate nasledujúcu strofu? Aké jemné náznaky tam nájdete? Ako sa líši pornografia od erotických motívov v umeleckom texte? Vysvetlite a pomenujte podčiarknuté umelecké prostriedky: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640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1200"/>
              <a:t/>
            </a:r>
            <a:br>
              <a:rPr lang="sk-SK" sz="1200"/>
            </a:br>
            <a:endParaRPr lang="sk-SK" sz="12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000" b="1"/>
              <a:t>V blízkosti tvojej, moja Marína,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000" b="1"/>
              <a:t>sto citov z duše mi kypí,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000" b="1"/>
              <a:t>k tebe sa život celý pohýna,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000" b="1"/>
              <a:t>jak roj včiel k </a:t>
            </a:r>
            <a:r>
              <a:rPr lang="sk-SK" sz="2000" b="1" u="sng"/>
              <a:t>sladkostiam lipy</a:t>
            </a:r>
            <a:r>
              <a:rPr lang="sk-SK" sz="2000" b="1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000" b="1" u="sng"/>
              <a:t>Ústa mi primrú k rubínom tvojim,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000" b="1"/>
              <a:t>myslím si večne, že nerozdvojím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000" b="1" u="sng"/>
              <a:t>prah duše</a:t>
            </a:r>
            <a:r>
              <a:rPr lang="sk-SK" sz="2000" b="1"/>
              <a:t> od duše prahu;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000" b="1"/>
              <a:t>srdce mi do brán pŕs tvojich bije,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000" b="1"/>
              <a:t>lebo tam ono ľúbosťou žije,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000" b="1"/>
              <a:t>tam hľadá otčinu drahú.</a:t>
            </a:r>
            <a:br>
              <a:rPr lang="sk-SK" sz="2000" b="1"/>
            </a:br>
            <a:r>
              <a:rPr lang="sk-SK" sz="2000" b="1"/>
              <a:t/>
            </a:r>
            <a:br>
              <a:rPr lang="sk-SK" sz="2000" b="1"/>
            </a:br>
            <a:endParaRPr lang="sk-SK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800" b="1"/>
              <a:t>sylabický systém</a:t>
            </a:r>
            <a:r>
              <a:rPr lang="sk-SK" sz="2400" b="1"/>
              <a:t>, nie je zhoda prívukov, prestávka po 4 slabike (1. a 3. verš), po 5. slabike (2. a 4. verš), 1 verš–1 veta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sk-SK"/>
              <a:t>A kle-no-ty hru-da </a:t>
            </a:r>
            <a:r>
              <a:rPr lang="sk-SK">
                <a:solidFill>
                  <a:srgbClr val="FF0066"/>
                </a:solidFill>
              </a:rPr>
              <a:t>kry-je</a:t>
            </a:r>
          </a:p>
          <a:p>
            <a:pPr>
              <a:buFont typeface="Wingdings" pitchFamily="2" charset="2"/>
              <a:buNone/>
            </a:pPr>
            <a:r>
              <a:rPr lang="sk-SK"/>
              <a:t>U -    U   U   -    U   </a:t>
            </a:r>
            <a:r>
              <a:rPr lang="sk-SK">
                <a:solidFill>
                  <a:srgbClr val="FF0066"/>
                </a:solidFill>
              </a:rPr>
              <a:t>-    U</a:t>
            </a:r>
          </a:p>
          <a:p>
            <a:pPr>
              <a:buFont typeface="Wingdings" pitchFamily="2" charset="2"/>
              <a:buNone/>
            </a:pPr>
            <a:r>
              <a:rPr lang="sk-SK"/>
              <a:t>A-le tie hviez-dy pred-sa </a:t>
            </a:r>
            <a:r>
              <a:rPr lang="sk-SK">
                <a:solidFill>
                  <a:srgbClr val="FFFF00"/>
                </a:solidFill>
              </a:rPr>
              <a:t>svie-ti-li</a:t>
            </a:r>
          </a:p>
          <a:p>
            <a:pPr>
              <a:buFont typeface="Wingdings" pitchFamily="2" charset="2"/>
              <a:buNone/>
            </a:pPr>
            <a:r>
              <a:rPr lang="sk-SK"/>
              <a:t>- U   U   -     U     -       U    </a:t>
            </a:r>
            <a:r>
              <a:rPr lang="sk-SK">
                <a:solidFill>
                  <a:srgbClr val="FFFF00"/>
                </a:solidFill>
              </a:rPr>
              <a:t>-   U U</a:t>
            </a:r>
          </a:p>
          <a:p>
            <a:pPr>
              <a:buFont typeface="Wingdings" pitchFamily="2" charset="2"/>
              <a:buNone/>
            </a:pPr>
            <a:r>
              <a:rPr lang="sk-SK"/>
              <a:t>A pek-ný ži-vot tie kve-ty </a:t>
            </a:r>
            <a:r>
              <a:rPr lang="sk-SK">
                <a:solidFill>
                  <a:srgbClr val="FFFF00"/>
                </a:solidFill>
              </a:rPr>
              <a:t>ži-li</a:t>
            </a:r>
          </a:p>
          <a:p>
            <a:pPr>
              <a:buFont typeface="Wingdings" pitchFamily="2" charset="2"/>
              <a:buNone/>
            </a:pPr>
            <a:r>
              <a:rPr lang="sk-SK"/>
              <a:t>U   -     U  -  U   U   -    U  </a:t>
            </a:r>
            <a:r>
              <a:rPr lang="sk-SK">
                <a:solidFill>
                  <a:srgbClr val="FFFF00"/>
                </a:solidFill>
              </a:rPr>
              <a:t>-   U</a:t>
            </a:r>
          </a:p>
          <a:p>
            <a:pPr>
              <a:buFont typeface="Wingdings" pitchFamily="2" charset="2"/>
              <a:buNone/>
            </a:pPr>
            <a:r>
              <a:rPr lang="sk-SK"/>
              <a:t>A di-a-mant v hru-de </a:t>
            </a:r>
            <a:r>
              <a:rPr lang="sk-SK">
                <a:solidFill>
                  <a:srgbClr val="FF0066"/>
                </a:solidFill>
              </a:rPr>
              <a:t>ne-zhni-je</a:t>
            </a:r>
          </a:p>
          <a:p>
            <a:pPr>
              <a:buFont typeface="Wingdings" pitchFamily="2" charset="2"/>
              <a:buNone/>
            </a:pPr>
            <a:r>
              <a:rPr lang="sk-SK"/>
              <a:t>U  -  U   U      –      U  </a:t>
            </a:r>
            <a:r>
              <a:rPr lang="sk-SK">
                <a:solidFill>
                  <a:srgbClr val="FF0066"/>
                </a:solidFill>
              </a:rPr>
              <a:t>-      U   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800" b="1"/>
              <a:t>sylabotonický systém, </a:t>
            </a:r>
            <a:r>
              <a:rPr lang="sk-SK" sz="2400" b="1"/>
              <a:t>zhoda prízvukov, presah (3. a 4. verš), rovnaký počet slabík (1. a 3., 2. a 4.)</a:t>
            </a:r>
            <a:endParaRPr lang="sk-SK" sz="3800" b="1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sk-SK"/>
              <a:t>Veď mäk-kých, jem-ných ryt-mov na-ša </a:t>
            </a:r>
            <a:r>
              <a:rPr lang="sk-SK">
                <a:solidFill>
                  <a:srgbClr val="FFFF00"/>
                </a:solidFill>
              </a:rPr>
              <a:t>reč,</a:t>
            </a:r>
          </a:p>
          <a:p>
            <a:pPr>
              <a:buFont typeface="Wingdings" pitchFamily="2" charset="2"/>
              <a:buNone/>
            </a:pPr>
            <a:r>
              <a:rPr lang="sk-SK">
                <a:solidFill>
                  <a:srgbClr val="FFFF00"/>
                </a:solidFill>
              </a:rPr>
              <a:t>   </a:t>
            </a:r>
            <a:r>
              <a:rPr lang="sk-SK"/>
              <a:t>U    –      U       –    U       –   U    –</a:t>
            </a:r>
            <a:r>
              <a:rPr lang="sk-SK">
                <a:solidFill>
                  <a:srgbClr val="FFFF00"/>
                </a:solidFill>
              </a:rPr>
              <a:t>   </a:t>
            </a:r>
            <a:r>
              <a:rPr lang="sk-SK"/>
              <a:t>U</a:t>
            </a:r>
            <a:r>
              <a:rPr lang="sk-SK">
                <a:solidFill>
                  <a:srgbClr val="FFFF00"/>
                </a:solidFill>
              </a:rPr>
              <a:t>   –</a:t>
            </a:r>
          </a:p>
          <a:p>
            <a:pPr>
              <a:buFont typeface="Wingdings" pitchFamily="2" charset="2"/>
              <a:buNone/>
            </a:pPr>
            <a:r>
              <a:rPr lang="sk-SK"/>
              <a:t>múk ti-síc-roč-ných dcé-ra, </a:t>
            </a:r>
            <a:r>
              <a:rPr lang="sk-SK" b="1">
                <a:solidFill>
                  <a:schemeClr val="accent2"/>
                </a:solidFill>
              </a:rPr>
              <a:t>ne-po-zna-la,</a:t>
            </a:r>
          </a:p>
          <a:p>
            <a:pPr>
              <a:buFont typeface="Wingdings" pitchFamily="2" charset="2"/>
              <a:buNone/>
            </a:pPr>
            <a:r>
              <a:rPr lang="sk-SK"/>
              <a:t>  U    -   U   –     U      –    U   –  U    </a:t>
            </a:r>
            <a:r>
              <a:rPr lang="sk-SK">
                <a:solidFill>
                  <a:schemeClr val="accent2"/>
                </a:solidFill>
              </a:rPr>
              <a:t>–    U</a:t>
            </a:r>
          </a:p>
          <a:p>
            <a:pPr>
              <a:buFont typeface="Wingdings" pitchFamily="2" charset="2"/>
              <a:buNone/>
            </a:pPr>
            <a:r>
              <a:rPr lang="sk-SK"/>
              <a:t>nad ňou sa zví-jal vra-ha ťaž-ký </a:t>
            </a:r>
            <a:r>
              <a:rPr lang="sk-SK">
                <a:solidFill>
                  <a:srgbClr val="FFFF00"/>
                </a:solidFill>
              </a:rPr>
              <a:t>meč</a:t>
            </a:r>
            <a:r>
              <a:rPr lang="sk-SK"/>
              <a:t>,</a:t>
            </a:r>
          </a:p>
          <a:p>
            <a:pPr>
              <a:buFont typeface="Wingdings" pitchFamily="2" charset="2"/>
              <a:buNone/>
            </a:pPr>
            <a:r>
              <a:rPr lang="sk-SK"/>
              <a:t>U     –      U  –   U   –   U   –    U   </a:t>
            </a:r>
            <a:r>
              <a:rPr lang="sk-SK">
                <a:solidFill>
                  <a:srgbClr val="FFFF00"/>
                </a:solidFill>
              </a:rPr>
              <a:t>–</a:t>
            </a:r>
          </a:p>
          <a:p>
            <a:pPr>
              <a:buFont typeface="Wingdings" pitchFamily="2" charset="2"/>
              <a:buNone/>
            </a:pPr>
            <a:r>
              <a:rPr lang="sk-SK"/>
              <a:t>keď iné hla-ho-li-li, o-na </a:t>
            </a:r>
            <a:r>
              <a:rPr lang="sk-SK" b="1">
                <a:solidFill>
                  <a:schemeClr val="accent2"/>
                </a:solidFill>
              </a:rPr>
              <a:t>spa-la...</a:t>
            </a:r>
          </a:p>
          <a:p>
            <a:pPr>
              <a:buFont typeface="Wingdings" pitchFamily="2" charset="2"/>
              <a:buNone/>
            </a:pPr>
            <a:r>
              <a:rPr lang="sk-SK"/>
              <a:t> U   -  U  -     U -  U  -  U</a:t>
            </a:r>
            <a:r>
              <a:rPr lang="sk-SK">
                <a:solidFill>
                  <a:srgbClr val="FF0066"/>
                </a:solidFill>
              </a:rPr>
              <a:t>  </a:t>
            </a:r>
            <a:r>
              <a:rPr lang="sk-SK">
                <a:solidFill>
                  <a:schemeClr val="accent2"/>
                </a:solidFill>
              </a:rPr>
              <a:t>–     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Prečítajte a porovnajte systémy: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23050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600"/>
              <a:t>Zasurmili surmity, volajú do zbroje: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600"/>
              <a:t>povstal tábor, do šíkov zvíjajú sa voje;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600"/>
              <a:t>a voj za vojom divým útokom ta letí,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600"/>
              <a:t>kde boj na cára bijú tie slovänské deti. </a:t>
            </a:r>
            <a:br>
              <a:rPr lang="sk-SK" sz="2600"/>
            </a:br>
            <a:endParaRPr lang="sk-SK" sz="260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95288" y="3429000"/>
            <a:ext cx="8424862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b="1" i="1"/>
              <a:t>Čože dať ti, moja milá?</a:t>
            </a:r>
          </a:p>
          <a:p>
            <a:pPr>
              <a:spcBef>
                <a:spcPct val="50000"/>
              </a:spcBef>
            </a:pPr>
            <a:r>
              <a:rPr lang="sk-SK" sz="2400" b="1" i="1"/>
              <a:t>Vlasť mi všetko spečatila.</a:t>
            </a:r>
          </a:p>
          <a:p>
            <a:pPr>
              <a:spcBef>
                <a:spcPct val="50000"/>
              </a:spcBef>
            </a:pPr>
            <a:r>
              <a:rPr lang="sk-SK" sz="2400" b="1" i="1"/>
              <a:t>Na pár košieľ, na pár gätí,</a:t>
            </a:r>
          </a:p>
          <a:p>
            <a:pPr>
              <a:spcBef>
                <a:spcPct val="50000"/>
              </a:spcBef>
            </a:pPr>
            <a:r>
              <a:rPr lang="sk-SK" sz="2400" b="1" i="1"/>
              <a:t>Na onučky priamo v päty</a:t>
            </a:r>
          </a:p>
          <a:p>
            <a:pPr>
              <a:spcBef>
                <a:spcPct val="50000"/>
              </a:spcBef>
            </a:pPr>
            <a:r>
              <a:rPr lang="sk-SK" sz="2400" b="1" i="1"/>
              <a:t>Šálky, kulač, gobmy, háčky</a:t>
            </a:r>
          </a:p>
          <a:p>
            <a:pPr>
              <a:spcBef>
                <a:spcPct val="50000"/>
              </a:spcBef>
            </a:pPr>
            <a:r>
              <a:rPr lang="sk-SK" sz="2400" b="1" i="1"/>
              <a:t>Ihla, cverny, mešky, pačky.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800"/>
              <a:t>Urobte analýzu metra a urč, či ide o sylabický alebo sylabotonický systém: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/>
              <a:t>Slovensko mladé, rodisko moje</a:t>
            </a:r>
            <a:br>
              <a:rPr lang="sk-SK"/>
            </a:br>
            <a:r>
              <a:rPr lang="sk-SK"/>
              <a:t>    </a:t>
            </a:r>
          </a:p>
          <a:p>
            <a:r>
              <a:rPr lang="sk-SK"/>
              <a:t>v tebe mám pekných obrazov dvoje</a:t>
            </a:r>
            <a:br>
              <a:rPr lang="sk-SK"/>
            </a:br>
            <a:endParaRPr lang="sk-SK"/>
          </a:p>
          <a:p>
            <a:endParaRPr lang="sk-SK"/>
          </a:p>
          <a:p>
            <a:r>
              <a:rPr lang="sk-SK"/>
              <a:t>Ako je krásna tá moja deva,</a:t>
            </a:r>
            <a:br>
              <a:rPr lang="sk-SK"/>
            </a:br>
            <a:endParaRPr lang="sk-SK"/>
          </a:p>
          <a:p>
            <a:r>
              <a:rPr lang="sk-SK"/>
              <a:t>aká k nej ľúbosť vo mne horieva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Básnický protiklad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/>
              <a:t>umelecký prostriedok – tróp</a:t>
            </a:r>
          </a:p>
          <a:p>
            <a:r>
              <a:rPr lang="sk-SK"/>
              <a:t>proti sebe stoja 2 slová, ktoré sú protikladom iba v kontexte danej básne (kaštieľ/terem – tmavý kút, kráľ – lokaj, zvať-sácať, hlaholili-spali)</a:t>
            </a:r>
          </a:p>
          <a:p>
            <a:r>
              <a:rPr lang="sk-SK"/>
              <a:t>Cieľ: zdôrazniť istú informáciu</a:t>
            </a:r>
          </a:p>
          <a:p>
            <a:pPr>
              <a:buFont typeface="Wingdings" pitchFamily="2" charset="2"/>
              <a:buNone/>
            </a:pPr>
            <a:endParaRPr lang="sk-SK"/>
          </a:p>
          <a:p>
            <a:endParaRPr lang="sk-SK"/>
          </a:p>
          <a:p>
            <a:endParaRPr lang="sk-S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3800" b="1"/>
              <a:t>Andrej Braxatoris Sládkovič</a:t>
            </a:r>
            <a:r>
              <a:rPr lang="sk-SK" sz="3800"/>
              <a:t/>
            </a:r>
            <a:br>
              <a:rPr lang="sk-SK" sz="3800"/>
            </a:br>
            <a:endParaRPr lang="sk-SK" sz="38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2600"/>
              <a:t>básnik - filozof štúrovskej školy</a:t>
            </a:r>
          </a:p>
          <a:p>
            <a:r>
              <a:rPr lang="sk-SK" sz="2600"/>
              <a:t>ako 18-ročný sa zamiloval do dcéry z meštiackej rodiny Márie Pišlovej: v rodine pôsobil ako domáci učiteľ dievčat, jeho láska sa skončila Maríniným vydajom, silný podnet na napísanie lyrickej skladby → Marína /1846/ </a:t>
            </a:r>
          </a:p>
          <a:p>
            <a:r>
              <a:rPr lang="sk-SK" sz="2600"/>
              <a:t>pseudonym = Krasislav</a:t>
            </a:r>
          </a:p>
          <a:p>
            <a:r>
              <a:rPr lang="sk-SK" sz="2600"/>
              <a:t>Braxatoris ( z lat. braxator)- označovalo sládka, ktorý pracuje pri výrobe piva /autor inšpiroval rodinným priezviskom a odbornou tradíciou/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</a:t>
            </a:r>
            <a:r>
              <a:rPr lang="sk-SK" dirty="0" err="1" smtClean="0"/>
              <a:t>ína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34173"/>
          </a:xfrm>
        </p:spPr>
        <p:txBody>
          <a:bodyPr/>
          <a:lstStyle/>
          <a:p>
            <a:endParaRPr lang="sk-SK" dirty="0" smtClean="0"/>
          </a:p>
          <a:p>
            <a:r>
              <a:rPr lang="sk-SK" sz="2400" dirty="0" smtClean="0">
                <a:hlinkClick r:id="rId2"/>
              </a:rPr>
              <a:t>https://</a:t>
            </a:r>
            <a:r>
              <a:rPr lang="sk-SK" sz="2400" dirty="0" smtClean="0">
                <a:hlinkClick r:id="rId2"/>
              </a:rPr>
              <a:t>www.youtube.com/watch?v=GOpYwYOpKrY</a:t>
            </a:r>
            <a:endParaRPr lang="sk-SK" sz="2400" dirty="0" smtClean="0"/>
          </a:p>
          <a:p>
            <a:r>
              <a:rPr lang="sk-SK" sz="2400" dirty="0" smtClean="0"/>
              <a:t>Začína Venovaním, pokračuje 291 10-veršovými strofami</a:t>
            </a:r>
          </a:p>
          <a:p>
            <a:r>
              <a:rPr lang="sk-SK" sz="2400" dirty="0" smtClean="0"/>
              <a:t>Nezachovával rovnaký počet slabík vo verši ako J. Kráľ, nedôsledne dodržiaval veršový predel, vytvoril tzv. </a:t>
            </a:r>
            <a:r>
              <a:rPr lang="sk-SK" sz="2400" dirty="0" err="1" smtClean="0"/>
              <a:t>sládkovičovskú</a:t>
            </a:r>
            <a:r>
              <a:rPr lang="sk-SK" sz="2400" dirty="0" smtClean="0"/>
              <a:t> strofu</a:t>
            </a:r>
          </a:p>
          <a:p>
            <a:r>
              <a:rPr lang="sk-SK" sz="2400" dirty="0" smtClean="0"/>
              <a:t>Prvé štvorveršie- striedavý rým, dvojveršie – združený, zvyšné štvorveršie- obkročný</a:t>
            </a:r>
          </a:p>
          <a:p>
            <a:r>
              <a:rPr lang="sk-SK" sz="2400" dirty="0" smtClean="0"/>
              <a:t>Nedodržiava </a:t>
            </a:r>
            <a:r>
              <a:rPr lang="sk-SK" sz="2400" dirty="0" err="1" smtClean="0"/>
              <a:t>rytmicko</a:t>
            </a:r>
            <a:r>
              <a:rPr lang="sk-SK" sz="2400" dirty="0" smtClean="0"/>
              <a:t> – syntaktický paralelizmus </a:t>
            </a:r>
            <a:r>
              <a:rPr lang="de-DE" sz="2400" dirty="0" smtClean="0">
                <a:sym typeface="Wingdings" pitchFamily="2" charset="2"/>
              </a:rPr>
              <a:t></a:t>
            </a:r>
            <a:r>
              <a:rPr lang="sk-SK" sz="2400" dirty="0" smtClean="0">
                <a:sym typeface="Wingdings" pitchFamily="2" charset="2"/>
              </a:rPr>
              <a:t> </a:t>
            </a:r>
            <a:r>
              <a:rPr lang="sk-SK" sz="2400" dirty="0" err="1" smtClean="0">
                <a:sym typeface="Wingdings" pitchFamily="2" charset="2"/>
              </a:rPr>
              <a:t>medziveršový</a:t>
            </a:r>
            <a:r>
              <a:rPr lang="sk-SK" sz="2400" dirty="0" smtClean="0">
                <a:sym typeface="Wingdings" pitchFamily="2" charset="2"/>
              </a:rPr>
              <a:t> presah</a:t>
            </a:r>
            <a:endParaRPr lang="sk-SK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Marína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Odkazy v diele: náboženské Božie plamene, Marínu prirovnáva k obrazom Rafaela, spomína </a:t>
            </a:r>
            <a:r>
              <a:rPr lang="sk-SK" dirty="0" err="1" smtClean="0"/>
              <a:t>Rómea</a:t>
            </a:r>
            <a:r>
              <a:rPr lang="sk-SK" dirty="0" smtClean="0"/>
              <a:t> a Júliu, </a:t>
            </a:r>
            <a:r>
              <a:rPr lang="sk-SK" dirty="0" err="1" smtClean="0"/>
              <a:t>Danteho</a:t>
            </a:r>
            <a:r>
              <a:rPr lang="sk-SK" dirty="0" smtClean="0"/>
              <a:t> Božskú komédiu / Marína ako </a:t>
            </a:r>
            <a:r>
              <a:rPr lang="sk-SK" dirty="0" err="1" smtClean="0"/>
              <a:t>Beatrice</a:t>
            </a:r>
            <a:r>
              <a:rPr lang="sk-SK" dirty="0" smtClean="0"/>
              <a:t>/, Marína je ako Kollárova Mína v Slávy </a:t>
            </a:r>
            <a:r>
              <a:rPr lang="sk-SK" dirty="0" err="1" smtClean="0"/>
              <a:t>dcere</a:t>
            </a:r>
            <a:r>
              <a:rPr lang="sk-SK" dirty="0" smtClean="0"/>
              <a:t>, Marína ako slovanská bohyňa  lásky a krásy Lada</a:t>
            </a:r>
          </a:p>
          <a:p>
            <a:r>
              <a:rPr lang="sk-SK" dirty="0" smtClean="0"/>
              <a:t>Marína- anjel, božstvo, bohyňa, centrum vesmíru, večnosť aj pominuteľnosť, peknota aj krása, inšpirácia a hnacia sila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Marína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Aj verše s </a:t>
            </a:r>
            <a:r>
              <a:rPr lang="sk-SK" dirty="0" smtClean="0"/>
              <a:t>p</a:t>
            </a:r>
            <a:r>
              <a:rPr lang="sk-SK" dirty="0" smtClean="0"/>
              <a:t>rírodnou lyrikou</a:t>
            </a:r>
          </a:p>
          <a:p>
            <a:r>
              <a:rPr lang="sk-SK" dirty="0" smtClean="0"/>
              <a:t>Príroda ako paralela vnímania Maríny</a:t>
            </a:r>
          </a:p>
          <a:p>
            <a:r>
              <a:rPr lang="sk-SK" dirty="0" smtClean="0"/>
              <a:t>Opis krás Slovenska, konkrétne geografické názvy: Sitno, Hron</a:t>
            </a:r>
          </a:p>
          <a:p>
            <a:r>
              <a:rPr lang="sk-SK" dirty="0" smtClean="0"/>
              <a:t>Spoločenská lyrika: jednota lásky k Maríne a k národu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 flipV="1">
            <a:off x="457200" y="0"/>
            <a:ext cx="8229600" cy="277813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76671"/>
            <a:ext cx="4042792" cy="6120979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000" b="1" dirty="0"/>
              <a:t>Ja </a:t>
            </a:r>
            <a:r>
              <a:rPr lang="sk-SK" sz="2000" b="1" u="sng" dirty="0"/>
              <a:t>sladké</a:t>
            </a:r>
            <a:r>
              <a:rPr lang="sk-SK" sz="2000" b="1" dirty="0"/>
              <a:t> túžby, túžby po </a:t>
            </a:r>
            <a:r>
              <a:rPr lang="sk-SK" sz="2000" b="1" u="sng" dirty="0"/>
              <a:t>kráse</a:t>
            </a:r>
            <a:r>
              <a:rPr lang="sk-SK" sz="2000" b="1" dirty="0"/>
              <a:t/>
            </a:r>
            <a:br>
              <a:rPr lang="sk-SK" sz="2000" b="1" dirty="0"/>
            </a:br>
            <a:endParaRPr lang="sk-SK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000" b="1" dirty="0"/>
              <a:t>spievam peknotou nadšený,</a:t>
            </a:r>
            <a:br>
              <a:rPr lang="sk-SK" sz="2000" b="1" dirty="0"/>
            </a:br>
            <a:endParaRPr lang="sk-SK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000" b="1" dirty="0"/>
              <a:t>a v tomto duše mojej ohlase</a:t>
            </a:r>
            <a:br>
              <a:rPr lang="sk-SK" sz="2000" b="1" dirty="0"/>
            </a:br>
            <a:endParaRPr lang="sk-SK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000" b="1" dirty="0"/>
              <a:t>svet môj je celý </a:t>
            </a:r>
            <a:r>
              <a:rPr lang="sk-SK" sz="2000" b="1" dirty="0" err="1"/>
              <a:t>zavrený</a:t>
            </a:r>
            <a:r>
              <a:rPr lang="sk-SK" sz="2000" b="1" dirty="0"/>
              <a:t>;</a:t>
            </a:r>
            <a:br>
              <a:rPr lang="sk-SK" sz="2000" b="1" dirty="0"/>
            </a:br>
            <a:endParaRPr lang="sk-SK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000" b="1" dirty="0"/>
              <a:t>z výsosti Tatier ona mi svieti,</a:t>
            </a:r>
            <a:br>
              <a:rPr lang="sk-SK" sz="2000" b="1" dirty="0"/>
            </a:br>
            <a:endParaRPr lang="sk-SK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000" b="1" dirty="0"/>
              <a:t>ona mi z ohňov nebeských letí,</a:t>
            </a:r>
            <a:br>
              <a:rPr lang="sk-SK" sz="2000" b="1" dirty="0"/>
            </a:br>
            <a:endParaRPr lang="sk-SK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000" b="1" dirty="0"/>
              <a:t>ona mi svety pohýna;</a:t>
            </a:r>
            <a:br>
              <a:rPr lang="sk-SK" sz="2000" b="1" dirty="0"/>
            </a:br>
            <a:endParaRPr lang="sk-SK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000" b="1" dirty="0"/>
              <a:t>ona mi kýva zo sto životov:</a:t>
            </a:r>
            <a:br>
              <a:rPr lang="sk-SK" sz="2000" b="1" dirty="0"/>
            </a:br>
            <a:endParaRPr lang="sk-SK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000" b="1" dirty="0"/>
              <a:t>No centrom, živlom, nebom,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000" b="1" dirty="0"/>
              <a:t>jednotou</a:t>
            </a:r>
            <a:br>
              <a:rPr lang="sk-SK" sz="2000" b="1" dirty="0"/>
            </a:br>
            <a:endParaRPr lang="sk-SK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sz="2000" b="1" dirty="0"/>
              <a:t>krás mojich moja Marína!</a:t>
            </a:r>
            <a:br>
              <a:rPr lang="sk-SK" sz="2000" b="1" dirty="0"/>
            </a:br>
            <a:r>
              <a:rPr lang="sk-SK" sz="2000" b="1" dirty="0"/>
              <a:t/>
            </a:r>
            <a:br>
              <a:rPr lang="sk-SK" sz="2000" b="1" dirty="0"/>
            </a:br>
            <a:endParaRPr lang="sk-SK" sz="2000" b="1" dirty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476250"/>
            <a:ext cx="4038600" cy="56546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000" b="1"/>
              <a:t>Ako vy, Tatry, keď oblak zlatý</a:t>
            </a:r>
            <a:br>
              <a:rPr lang="sk-SK" sz="2000" b="1"/>
            </a:br>
            <a:endParaRPr lang="sk-SK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000" b="1"/>
              <a:t>na hory svoje hodíte:</a:t>
            </a:r>
            <a:br>
              <a:rPr lang="sk-SK" sz="2000" b="1"/>
            </a:br>
            <a:endParaRPr lang="sk-SK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000" b="1"/>
              <a:t>tak ona duchom svojím mi šatí</a:t>
            </a:r>
            <a:br>
              <a:rPr lang="sk-SK" sz="2000" b="1"/>
            </a:br>
            <a:endParaRPr lang="sk-SK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000" b="1"/>
              <a:t>tône v života úsvite.</a:t>
            </a:r>
            <a:br>
              <a:rPr lang="sk-SK" sz="2000" b="1"/>
            </a:br>
            <a:endParaRPr lang="sk-SK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000" b="1"/>
              <a:t>Ako vy tamhor’, božie plamene,</a:t>
            </a:r>
            <a:br>
              <a:rPr lang="sk-SK" sz="2000" b="1"/>
            </a:br>
            <a:endParaRPr lang="sk-SK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000" b="1"/>
              <a:t>svetiel ste žriedla, fakle,korene:</a:t>
            </a:r>
            <a:br>
              <a:rPr lang="sk-SK" sz="2000" b="1"/>
            </a:br>
            <a:endParaRPr lang="sk-SK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000" b="1"/>
              <a:t>ona blesk myšlienky mojej! —</a:t>
            </a:r>
            <a:br>
              <a:rPr lang="sk-SK" sz="2000" b="1"/>
            </a:br>
            <a:endParaRPr lang="sk-SK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000" b="1"/>
              <a:t>Ako vy, večné svetov zákony,</a:t>
            </a:r>
            <a:br>
              <a:rPr lang="sk-SK" sz="2000" b="1"/>
            </a:br>
            <a:endParaRPr lang="sk-SK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000" b="1"/>
              <a:t>harmónij božích čarovné tóny:</a:t>
            </a:r>
            <a:br>
              <a:rPr lang="sk-SK" sz="2000" b="1"/>
            </a:br>
            <a:endParaRPr lang="sk-SK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000" b="1"/>
              <a:t>tak tá mne os, zenit, kolej!</a:t>
            </a:r>
            <a:br>
              <a:rPr lang="sk-SK" sz="2000" b="1"/>
            </a:br>
            <a:endParaRPr lang="sk-SK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53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53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53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  <p:bldP spid="1536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/>
              <a:t>1. Pozrite sa na prvý verš, čo by mohli znamenať podčiarknuté slová? Nájdite súvislosť: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k-SK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b="1"/>
              <a:t>Ja </a:t>
            </a:r>
            <a:r>
              <a:rPr lang="sk-SK" b="1" u="sng"/>
              <a:t>sladké</a:t>
            </a:r>
            <a:r>
              <a:rPr lang="sk-SK" b="1"/>
              <a:t> túžby, túžby po </a:t>
            </a:r>
            <a:r>
              <a:rPr lang="sk-SK" b="1" u="sng"/>
              <a:t>kráse</a:t>
            </a:r>
            <a:endParaRPr lang="sk-SK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b="1"/>
              <a:t>spievam peknotou nadšený...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k-SK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b="1">
                <a:solidFill>
                  <a:srgbClr val="FFFF00"/>
                </a:solidFill>
              </a:rPr>
              <a:t>Kras</a:t>
            </a:r>
            <a:r>
              <a:rPr lang="sk-SK" b="1"/>
              <a:t>islav – </a:t>
            </a:r>
            <a:r>
              <a:rPr lang="sk-SK" b="1">
                <a:solidFill>
                  <a:srgbClr val="FFFF00"/>
                </a:solidFill>
              </a:rPr>
              <a:t>Slád</a:t>
            </a:r>
            <a:r>
              <a:rPr lang="sk-SK" b="1"/>
              <a:t>kovičov pseudonym, kt. si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k-SK" b="1"/>
              <a:t>zvolil a potom opustil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/>
              <a:t>2. Vo veršoch 4-8 (1. strofa) sa opakuje zámeno „ONA“. Na ktorý pojem toto slovo odkazuje?</a:t>
            </a:r>
            <a:br>
              <a:rPr lang="sk-SK" sz="2800"/>
            </a:br>
            <a:endParaRPr lang="sk-SK" sz="2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000" b="1"/>
              <a:t>Ja sladké túžby, túžby po kráse</a:t>
            </a:r>
            <a:br>
              <a:rPr lang="sk-SK" sz="2000" b="1"/>
            </a:br>
            <a:endParaRPr lang="sk-SK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000" b="1"/>
              <a:t>spievam peknotou nadšený,</a:t>
            </a:r>
            <a:br>
              <a:rPr lang="sk-SK" sz="2000" b="1"/>
            </a:br>
            <a:endParaRPr lang="sk-SK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000" b="1"/>
              <a:t>a v tomto duše mojej ohlase</a:t>
            </a:r>
            <a:br>
              <a:rPr lang="sk-SK" sz="2000" b="1"/>
            </a:br>
            <a:endParaRPr lang="sk-SK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000" b="1"/>
              <a:t>svet môj je celý zavrený;</a:t>
            </a:r>
            <a:br>
              <a:rPr lang="sk-SK" sz="2000" b="1"/>
            </a:br>
            <a:endParaRPr lang="sk-SK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000" b="1"/>
              <a:t>z výsosti Tatier ona mi svieti,</a:t>
            </a:r>
            <a:br>
              <a:rPr lang="sk-SK" sz="2000" b="1"/>
            </a:br>
            <a:endParaRPr lang="sk-SK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000" b="1" u="sng">
                <a:solidFill>
                  <a:srgbClr val="FFFF00"/>
                </a:solidFill>
              </a:rPr>
              <a:t>ona </a:t>
            </a:r>
            <a:r>
              <a:rPr lang="sk-SK" sz="2000" b="1">
                <a:solidFill>
                  <a:srgbClr val="FFFF00"/>
                </a:solidFill>
              </a:rPr>
              <a:t>mi z ohňov nebeských letí,                            PARALELIZMUS</a:t>
            </a:r>
            <a:br>
              <a:rPr lang="sk-SK" sz="2000" b="1">
                <a:solidFill>
                  <a:srgbClr val="FFFF00"/>
                </a:solidFill>
              </a:rPr>
            </a:br>
            <a:r>
              <a:rPr lang="sk-SK" sz="2000" b="1">
                <a:solidFill>
                  <a:srgbClr val="FFFF00"/>
                </a:solidFill>
              </a:rPr>
              <a:t>  	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000" b="1" u="sng">
                <a:solidFill>
                  <a:srgbClr val="FFFF00"/>
                </a:solidFill>
              </a:rPr>
              <a:t>ona </a:t>
            </a:r>
            <a:r>
              <a:rPr lang="sk-SK" sz="2000" b="1">
                <a:solidFill>
                  <a:srgbClr val="FFFF00"/>
                </a:solidFill>
              </a:rPr>
              <a:t>mi svety pohýna;</a:t>
            </a:r>
            <a:br>
              <a:rPr lang="sk-SK" sz="2000" b="1">
                <a:solidFill>
                  <a:srgbClr val="FFFF00"/>
                </a:solidFill>
              </a:rPr>
            </a:br>
            <a:endParaRPr lang="sk-SK" sz="2000" b="1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000" b="1" u="sng">
                <a:solidFill>
                  <a:srgbClr val="FFFF00"/>
                </a:solidFill>
              </a:rPr>
              <a:t>ona </a:t>
            </a:r>
            <a:r>
              <a:rPr lang="sk-SK" sz="2000" b="1">
                <a:solidFill>
                  <a:srgbClr val="FFFF00"/>
                </a:solidFill>
              </a:rPr>
              <a:t>mi kýva zo sto životov:</a:t>
            </a:r>
            <a:br>
              <a:rPr lang="sk-SK" sz="2000" b="1">
                <a:solidFill>
                  <a:srgbClr val="FFFF00"/>
                </a:solidFill>
              </a:rPr>
            </a:br>
            <a:endParaRPr lang="sk-SK" sz="2000" b="1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000" b="1"/>
              <a:t>No centrom, živlom, nebom, jednotou</a:t>
            </a:r>
            <a:br>
              <a:rPr lang="sk-SK" sz="2000" b="1"/>
            </a:br>
            <a:endParaRPr lang="sk-SK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k-SK" sz="2000" b="1"/>
              <a:t>krás mojich moja Marína!</a:t>
            </a:r>
            <a:br>
              <a:rPr lang="sk-SK" sz="2000" b="1"/>
            </a:br>
            <a:endParaRPr lang="sk-SK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8" grpId="1"/>
    </p:bldLst>
  </p:timing>
</p:sld>
</file>

<file path=ppt/theme/theme1.xml><?xml version="1.0" encoding="utf-8"?>
<a:theme xmlns:a="http://schemas.openxmlformats.org/drawingml/2006/main" name="Hrany">
  <a:themeElements>
    <a:clrScheme name="Hrany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Hrany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580</TotalTime>
  <Words>1117</Words>
  <Application>Microsoft Office PowerPoint</Application>
  <PresentationFormat>Prezentácia na obrazovke (4:3)</PresentationFormat>
  <Paragraphs>207</Paragraphs>
  <Slides>25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26" baseType="lpstr">
      <vt:lpstr>Hrany</vt:lpstr>
      <vt:lpstr>Lyrická poézia</vt:lpstr>
      <vt:lpstr>Snímka 2</vt:lpstr>
      <vt:lpstr>Andrej Braxatoris Sládkovič </vt:lpstr>
      <vt:lpstr>Marína</vt:lpstr>
      <vt:lpstr>Marína</vt:lpstr>
      <vt:lpstr>Marína</vt:lpstr>
      <vt:lpstr>Snímka 7</vt:lpstr>
      <vt:lpstr>Snímka 8</vt:lpstr>
      <vt:lpstr>2. Vo veršoch 4-8 (1. strofa) sa opakuje zámeno „ONA“. Na ktorý pojem toto slovo odkazuje? </vt:lpstr>
      <vt:lpstr>Paralelizmus (z gréc. parallelos = rovnobežný):</vt:lpstr>
      <vt:lpstr>Snímka 11</vt:lpstr>
      <vt:lpstr>Urč, o aký umelecké prostriedok ide a pokúste sa ho vysvetliť:</vt:lpstr>
      <vt:lpstr>Autor zoradil za sebou 4 výrazy, ktoré? Ktorý je z nich najdôležitejší? Urč, aké skryté významy majú ostatné z nich?</vt:lpstr>
      <vt:lpstr>Vysvetlite vecný význam 3 posledných veršov druhej strofy, nájdi slovo, ktoré svojím významom nesie nejaký „smer“:</vt:lpstr>
      <vt:lpstr>str. 90/137- z koľkých častí sa skladá</vt:lpstr>
      <vt:lpstr>Vytvor rýmovú schému, vypíš rýmové koncové dvojice /okrem búrov-kúrov/, nájdi dvojicu s odlišnými výrazmi, v ktorej sú prízvuky rozložené rovnako:</vt:lpstr>
      <vt:lpstr>Veršové systémy</vt:lpstr>
      <vt:lpstr>Výskyt slov v Maríne:</vt:lpstr>
      <vt:lpstr>Rozdeľ na časti, nájdi paralelizmus a vysvetli:</vt:lpstr>
      <vt:lpstr>Ako vnímate nasledujúcu strofu? Aké jemné náznaky tam nájdete? Ako sa líši pornografia od erotických motívov v umeleckom texte? Vysvetlite a pomenujte podčiarknuté umelecké prostriedky:</vt:lpstr>
      <vt:lpstr>sylabický systém, nie je zhoda prívukov, prestávka po 4 slabike (1. a 3. verš), po 5. slabike (2. a 4. verš), 1 verš–1 veta</vt:lpstr>
      <vt:lpstr>sylabotonický systém, zhoda prízvukov, presah (3. a 4. verš), rovnaký počet slabík (1. a 3., 2. a 4.)</vt:lpstr>
      <vt:lpstr>Prečítajte a porovnajte systémy:</vt:lpstr>
      <vt:lpstr>Urobte analýzu metra a urč, či ide o sylabický alebo sylabotonický systém:</vt:lpstr>
      <vt:lpstr>Básnický protiklad</vt:lpstr>
    </vt:vector>
  </TitlesOfParts>
  <Company>GOPAS, a.s.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Lyrická poézia</dc:title>
  <dc:creator>Bednar</dc:creator>
  <cp:lastModifiedBy>SSUS2</cp:lastModifiedBy>
  <cp:revision>23</cp:revision>
  <dcterms:created xsi:type="dcterms:W3CDTF">2011-04-16T13:07:40Z</dcterms:created>
  <dcterms:modified xsi:type="dcterms:W3CDTF">2015-10-06T18:35:07Z</dcterms:modified>
</cp:coreProperties>
</file>